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2"/>
  </p:notesMasterIdLst>
  <p:handoutMasterIdLst>
    <p:handoutMasterId r:id="rId43"/>
  </p:handoutMasterIdLst>
  <p:sldIdLst>
    <p:sldId id="256" r:id="rId2"/>
    <p:sldId id="267" r:id="rId3"/>
    <p:sldId id="266" r:id="rId4"/>
    <p:sldId id="269" r:id="rId5"/>
    <p:sldId id="268" r:id="rId6"/>
    <p:sldId id="271" r:id="rId7"/>
    <p:sldId id="272" r:id="rId8"/>
    <p:sldId id="273" r:id="rId9"/>
    <p:sldId id="270" r:id="rId10"/>
    <p:sldId id="274" r:id="rId11"/>
    <p:sldId id="275" r:id="rId12"/>
    <p:sldId id="276" r:id="rId13"/>
    <p:sldId id="277" r:id="rId14"/>
    <p:sldId id="278" r:id="rId15"/>
    <p:sldId id="279" r:id="rId16"/>
    <p:sldId id="280" r:id="rId17"/>
    <p:sldId id="282" r:id="rId18"/>
    <p:sldId id="281" r:id="rId19"/>
    <p:sldId id="283" r:id="rId20"/>
    <p:sldId id="284" r:id="rId21"/>
    <p:sldId id="285" r:id="rId22"/>
    <p:sldId id="286" r:id="rId23"/>
    <p:sldId id="287" r:id="rId24"/>
    <p:sldId id="288" r:id="rId25"/>
    <p:sldId id="289" r:id="rId26"/>
    <p:sldId id="290" r:id="rId27"/>
    <p:sldId id="305" r:id="rId28"/>
    <p:sldId id="292" r:id="rId29"/>
    <p:sldId id="293" r:id="rId30"/>
    <p:sldId id="297" r:id="rId31"/>
    <p:sldId id="294" r:id="rId32"/>
    <p:sldId id="295" r:id="rId33"/>
    <p:sldId id="296" r:id="rId34"/>
    <p:sldId id="298" r:id="rId35"/>
    <p:sldId id="299" r:id="rId36"/>
    <p:sldId id="300" r:id="rId37"/>
    <p:sldId id="301" r:id="rId38"/>
    <p:sldId id="302" r:id="rId39"/>
    <p:sldId id="304" r:id="rId40"/>
    <p:sldId id="261" r:id="rId4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51B"/>
    <a:srgbClr val="008A88"/>
    <a:srgbClr val="BBD828"/>
    <a:srgbClr val="FFFFFF"/>
    <a:srgbClr val="7F7F7F"/>
    <a:srgbClr val="F2F2F2"/>
    <a:srgbClr val="DBDBDA"/>
    <a:srgbClr val="484847"/>
    <a:srgbClr val="DDD9C3"/>
    <a:srgbClr val="9EEA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082ED1-5DDD-48E9-9D1C-2A2B5D94A770}" v="48022" dt="2018-06-22T09:37:24.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81" autoAdjust="0"/>
  </p:normalViewPr>
  <p:slideViewPr>
    <p:cSldViewPr>
      <p:cViewPr varScale="1">
        <p:scale>
          <a:sx n="85" d="100"/>
          <a:sy n="85" d="100"/>
        </p:scale>
        <p:origin x="2364" y="90"/>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20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695049-C8A4-4B42-9EA8-FDEB6DAD92DE}" type="datetimeFigureOut">
              <a:rPr lang="en-IE" smtClean="0"/>
              <a:pPr/>
              <a:t>10/04/2019</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EEF89D-39EE-42B2-A0B0-6100E5637B4E}" type="slidenum">
              <a:rPr lang="en-IE" smtClean="0"/>
              <a:pPr/>
              <a:t>‹#›</a:t>
            </a:fld>
            <a:endParaRPr lang="en-IE"/>
          </a:p>
        </p:txBody>
      </p:sp>
    </p:spTree>
    <p:extLst>
      <p:ext uri="{BB962C8B-B14F-4D97-AF65-F5344CB8AC3E}">
        <p14:creationId xmlns:p14="http://schemas.microsoft.com/office/powerpoint/2010/main" val="3291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F5ACA-E06C-4B03-8FD7-3D0508624978}" type="datetimeFigureOut">
              <a:rPr lang="en-IE" smtClean="0"/>
              <a:pPr/>
              <a:t>10/04/2019</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45C34-7ABA-4084-B4AD-6675A8C16980}" type="slidenum">
              <a:rPr lang="en-IE" smtClean="0"/>
              <a:pPr/>
              <a:t>‹#›</a:t>
            </a:fld>
            <a:endParaRPr lang="en-IE"/>
          </a:p>
        </p:txBody>
      </p:sp>
    </p:spTree>
    <p:extLst>
      <p:ext uri="{BB962C8B-B14F-4D97-AF65-F5344CB8AC3E}">
        <p14:creationId xmlns:p14="http://schemas.microsoft.com/office/powerpoint/2010/main" val="70506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a:t>
            </a:fld>
            <a:endParaRPr lang="en-IE"/>
          </a:p>
        </p:txBody>
      </p:sp>
    </p:spTree>
    <p:extLst>
      <p:ext uri="{BB962C8B-B14F-4D97-AF65-F5344CB8AC3E}">
        <p14:creationId xmlns:p14="http://schemas.microsoft.com/office/powerpoint/2010/main" val="397811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11</a:t>
            </a:fld>
            <a:endParaRPr lang="en-IE"/>
          </a:p>
        </p:txBody>
      </p:sp>
    </p:spTree>
    <p:extLst>
      <p:ext uri="{BB962C8B-B14F-4D97-AF65-F5344CB8AC3E}">
        <p14:creationId xmlns:p14="http://schemas.microsoft.com/office/powerpoint/2010/main" val="340982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12</a:t>
            </a:fld>
            <a:endParaRPr lang="en-IE"/>
          </a:p>
        </p:txBody>
      </p:sp>
    </p:spTree>
    <p:extLst>
      <p:ext uri="{BB962C8B-B14F-4D97-AF65-F5344CB8AC3E}">
        <p14:creationId xmlns:p14="http://schemas.microsoft.com/office/powerpoint/2010/main" val="78823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13</a:t>
            </a:fld>
            <a:endParaRPr lang="en-IE"/>
          </a:p>
        </p:txBody>
      </p:sp>
    </p:spTree>
    <p:extLst>
      <p:ext uri="{BB962C8B-B14F-4D97-AF65-F5344CB8AC3E}">
        <p14:creationId xmlns:p14="http://schemas.microsoft.com/office/powerpoint/2010/main" val="1942077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14</a:t>
            </a:fld>
            <a:endParaRPr lang="en-IE"/>
          </a:p>
        </p:txBody>
      </p:sp>
    </p:spTree>
    <p:extLst>
      <p:ext uri="{BB962C8B-B14F-4D97-AF65-F5344CB8AC3E}">
        <p14:creationId xmlns:p14="http://schemas.microsoft.com/office/powerpoint/2010/main" val="315400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15</a:t>
            </a:fld>
            <a:endParaRPr lang="en-IE"/>
          </a:p>
        </p:txBody>
      </p:sp>
    </p:spTree>
    <p:extLst>
      <p:ext uri="{BB962C8B-B14F-4D97-AF65-F5344CB8AC3E}">
        <p14:creationId xmlns:p14="http://schemas.microsoft.com/office/powerpoint/2010/main" val="3982688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16</a:t>
            </a:fld>
            <a:endParaRPr lang="en-IE"/>
          </a:p>
        </p:txBody>
      </p:sp>
    </p:spTree>
    <p:extLst>
      <p:ext uri="{BB962C8B-B14F-4D97-AF65-F5344CB8AC3E}">
        <p14:creationId xmlns:p14="http://schemas.microsoft.com/office/powerpoint/2010/main" val="105883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17</a:t>
            </a:fld>
            <a:endParaRPr lang="en-IE"/>
          </a:p>
        </p:txBody>
      </p:sp>
    </p:spTree>
    <p:extLst>
      <p:ext uri="{BB962C8B-B14F-4D97-AF65-F5344CB8AC3E}">
        <p14:creationId xmlns:p14="http://schemas.microsoft.com/office/powerpoint/2010/main" val="2892433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18</a:t>
            </a:fld>
            <a:endParaRPr lang="en-IE"/>
          </a:p>
        </p:txBody>
      </p:sp>
    </p:spTree>
    <p:extLst>
      <p:ext uri="{BB962C8B-B14F-4D97-AF65-F5344CB8AC3E}">
        <p14:creationId xmlns:p14="http://schemas.microsoft.com/office/powerpoint/2010/main" val="353698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19</a:t>
            </a:fld>
            <a:endParaRPr lang="en-IE"/>
          </a:p>
        </p:txBody>
      </p:sp>
    </p:spTree>
    <p:extLst>
      <p:ext uri="{BB962C8B-B14F-4D97-AF65-F5344CB8AC3E}">
        <p14:creationId xmlns:p14="http://schemas.microsoft.com/office/powerpoint/2010/main" val="2005765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20</a:t>
            </a:fld>
            <a:endParaRPr lang="en-IE"/>
          </a:p>
        </p:txBody>
      </p:sp>
    </p:spTree>
    <p:extLst>
      <p:ext uri="{BB962C8B-B14F-4D97-AF65-F5344CB8AC3E}">
        <p14:creationId xmlns:p14="http://schemas.microsoft.com/office/powerpoint/2010/main" val="296117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FF45C34-7ABA-4084-B4AD-6675A8C16980}" type="slidenum">
              <a:rPr lang="en-IE" smtClean="0"/>
              <a:pPr/>
              <a:t>2</a:t>
            </a:fld>
            <a:endParaRPr lang="en-IE"/>
          </a:p>
        </p:txBody>
      </p:sp>
    </p:spTree>
    <p:extLst>
      <p:ext uri="{BB962C8B-B14F-4D97-AF65-F5344CB8AC3E}">
        <p14:creationId xmlns:p14="http://schemas.microsoft.com/office/powerpoint/2010/main" val="1002819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21</a:t>
            </a:fld>
            <a:endParaRPr lang="en-IE"/>
          </a:p>
        </p:txBody>
      </p:sp>
    </p:spTree>
    <p:extLst>
      <p:ext uri="{BB962C8B-B14F-4D97-AF65-F5344CB8AC3E}">
        <p14:creationId xmlns:p14="http://schemas.microsoft.com/office/powerpoint/2010/main" val="1691416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22</a:t>
            </a:fld>
            <a:endParaRPr lang="en-IE"/>
          </a:p>
        </p:txBody>
      </p:sp>
    </p:spTree>
    <p:extLst>
      <p:ext uri="{BB962C8B-B14F-4D97-AF65-F5344CB8AC3E}">
        <p14:creationId xmlns:p14="http://schemas.microsoft.com/office/powerpoint/2010/main" val="1860833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23</a:t>
            </a:fld>
            <a:endParaRPr lang="en-IE"/>
          </a:p>
        </p:txBody>
      </p:sp>
    </p:spTree>
    <p:extLst>
      <p:ext uri="{BB962C8B-B14F-4D97-AF65-F5344CB8AC3E}">
        <p14:creationId xmlns:p14="http://schemas.microsoft.com/office/powerpoint/2010/main" val="3325554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24</a:t>
            </a:fld>
            <a:endParaRPr lang="en-IE"/>
          </a:p>
        </p:txBody>
      </p:sp>
    </p:spTree>
    <p:extLst>
      <p:ext uri="{BB962C8B-B14F-4D97-AF65-F5344CB8AC3E}">
        <p14:creationId xmlns:p14="http://schemas.microsoft.com/office/powerpoint/2010/main" val="4014416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25</a:t>
            </a:fld>
            <a:endParaRPr lang="en-IE"/>
          </a:p>
        </p:txBody>
      </p:sp>
    </p:spTree>
    <p:extLst>
      <p:ext uri="{BB962C8B-B14F-4D97-AF65-F5344CB8AC3E}">
        <p14:creationId xmlns:p14="http://schemas.microsoft.com/office/powerpoint/2010/main" val="3595137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26</a:t>
            </a:fld>
            <a:endParaRPr lang="en-IE"/>
          </a:p>
        </p:txBody>
      </p:sp>
    </p:spTree>
    <p:extLst>
      <p:ext uri="{BB962C8B-B14F-4D97-AF65-F5344CB8AC3E}">
        <p14:creationId xmlns:p14="http://schemas.microsoft.com/office/powerpoint/2010/main" val="58134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27</a:t>
            </a:fld>
            <a:endParaRPr lang="en-IE"/>
          </a:p>
        </p:txBody>
      </p:sp>
    </p:spTree>
    <p:extLst>
      <p:ext uri="{BB962C8B-B14F-4D97-AF65-F5344CB8AC3E}">
        <p14:creationId xmlns:p14="http://schemas.microsoft.com/office/powerpoint/2010/main" val="2039081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28</a:t>
            </a:fld>
            <a:endParaRPr lang="en-IE"/>
          </a:p>
        </p:txBody>
      </p:sp>
    </p:spTree>
    <p:extLst>
      <p:ext uri="{BB962C8B-B14F-4D97-AF65-F5344CB8AC3E}">
        <p14:creationId xmlns:p14="http://schemas.microsoft.com/office/powerpoint/2010/main" val="2924858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29</a:t>
            </a:fld>
            <a:endParaRPr lang="en-IE"/>
          </a:p>
        </p:txBody>
      </p:sp>
    </p:spTree>
    <p:extLst>
      <p:ext uri="{BB962C8B-B14F-4D97-AF65-F5344CB8AC3E}">
        <p14:creationId xmlns:p14="http://schemas.microsoft.com/office/powerpoint/2010/main" val="2043787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30</a:t>
            </a:fld>
            <a:endParaRPr lang="en-IE"/>
          </a:p>
        </p:txBody>
      </p:sp>
    </p:spTree>
    <p:extLst>
      <p:ext uri="{BB962C8B-B14F-4D97-AF65-F5344CB8AC3E}">
        <p14:creationId xmlns:p14="http://schemas.microsoft.com/office/powerpoint/2010/main" val="152204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4</a:t>
            </a:fld>
            <a:endParaRPr lang="en-IE"/>
          </a:p>
        </p:txBody>
      </p:sp>
    </p:spTree>
    <p:extLst>
      <p:ext uri="{BB962C8B-B14F-4D97-AF65-F5344CB8AC3E}">
        <p14:creationId xmlns:p14="http://schemas.microsoft.com/office/powerpoint/2010/main" val="1324230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31</a:t>
            </a:fld>
            <a:endParaRPr lang="en-IE"/>
          </a:p>
        </p:txBody>
      </p:sp>
    </p:spTree>
    <p:extLst>
      <p:ext uri="{BB962C8B-B14F-4D97-AF65-F5344CB8AC3E}">
        <p14:creationId xmlns:p14="http://schemas.microsoft.com/office/powerpoint/2010/main" val="2601535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32</a:t>
            </a:fld>
            <a:endParaRPr lang="en-IE"/>
          </a:p>
        </p:txBody>
      </p:sp>
    </p:spTree>
    <p:extLst>
      <p:ext uri="{BB962C8B-B14F-4D97-AF65-F5344CB8AC3E}">
        <p14:creationId xmlns:p14="http://schemas.microsoft.com/office/powerpoint/2010/main" val="360971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33</a:t>
            </a:fld>
            <a:endParaRPr lang="en-IE"/>
          </a:p>
        </p:txBody>
      </p:sp>
    </p:spTree>
    <p:extLst>
      <p:ext uri="{BB962C8B-B14F-4D97-AF65-F5344CB8AC3E}">
        <p14:creationId xmlns:p14="http://schemas.microsoft.com/office/powerpoint/2010/main" val="2863108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34</a:t>
            </a:fld>
            <a:endParaRPr lang="en-IE"/>
          </a:p>
        </p:txBody>
      </p:sp>
    </p:spTree>
    <p:extLst>
      <p:ext uri="{BB962C8B-B14F-4D97-AF65-F5344CB8AC3E}">
        <p14:creationId xmlns:p14="http://schemas.microsoft.com/office/powerpoint/2010/main" val="524167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35</a:t>
            </a:fld>
            <a:endParaRPr lang="en-IE"/>
          </a:p>
        </p:txBody>
      </p:sp>
    </p:spTree>
    <p:extLst>
      <p:ext uri="{BB962C8B-B14F-4D97-AF65-F5344CB8AC3E}">
        <p14:creationId xmlns:p14="http://schemas.microsoft.com/office/powerpoint/2010/main" val="2593724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36</a:t>
            </a:fld>
            <a:endParaRPr lang="en-IE"/>
          </a:p>
        </p:txBody>
      </p:sp>
    </p:spTree>
    <p:extLst>
      <p:ext uri="{BB962C8B-B14F-4D97-AF65-F5344CB8AC3E}">
        <p14:creationId xmlns:p14="http://schemas.microsoft.com/office/powerpoint/2010/main" val="252336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37</a:t>
            </a:fld>
            <a:endParaRPr lang="en-IE"/>
          </a:p>
        </p:txBody>
      </p:sp>
    </p:spTree>
    <p:extLst>
      <p:ext uri="{BB962C8B-B14F-4D97-AF65-F5344CB8AC3E}">
        <p14:creationId xmlns:p14="http://schemas.microsoft.com/office/powerpoint/2010/main" val="215435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40</a:t>
            </a:fld>
            <a:endParaRPr lang="en-IE"/>
          </a:p>
        </p:txBody>
      </p:sp>
    </p:spTree>
    <p:extLst>
      <p:ext uri="{BB962C8B-B14F-4D97-AF65-F5344CB8AC3E}">
        <p14:creationId xmlns:p14="http://schemas.microsoft.com/office/powerpoint/2010/main" val="852251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5</a:t>
            </a:fld>
            <a:endParaRPr lang="en-IE"/>
          </a:p>
        </p:txBody>
      </p:sp>
    </p:spTree>
    <p:extLst>
      <p:ext uri="{BB962C8B-B14F-4D97-AF65-F5344CB8AC3E}">
        <p14:creationId xmlns:p14="http://schemas.microsoft.com/office/powerpoint/2010/main" val="337458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6</a:t>
            </a:fld>
            <a:endParaRPr lang="en-IE"/>
          </a:p>
        </p:txBody>
      </p:sp>
    </p:spTree>
    <p:extLst>
      <p:ext uri="{BB962C8B-B14F-4D97-AF65-F5344CB8AC3E}">
        <p14:creationId xmlns:p14="http://schemas.microsoft.com/office/powerpoint/2010/main" val="178970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7</a:t>
            </a:fld>
            <a:endParaRPr lang="en-IE"/>
          </a:p>
        </p:txBody>
      </p:sp>
    </p:spTree>
    <p:extLst>
      <p:ext uri="{BB962C8B-B14F-4D97-AF65-F5344CB8AC3E}">
        <p14:creationId xmlns:p14="http://schemas.microsoft.com/office/powerpoint/2010/main" val="340149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8</a:t>
            </a:fld>
            <a:endParaRPr lang="en-IE"/>
          </a:p>
        </p:txBody>
      </p:sp>
    </p:spTree>
    <p:extLst>
      <p:ext uri="{BB962C8B-B14F-4D97-AF65-F5344CB8AC3E}">
        <p14:creationId xmlns:p14="http://schemas.microsoft.com/office/powerpoint/2010/main" val="392292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9</a:t>
            </a:fld>
            <a:endParaRPr lang="en-IE"/>
          </a:p>
        </p:txBody>
      </p:sp>
    </p:spTree>
    <p:extLst>
      <p:ext uri="{BB962C8B-B14F-4D97-AF65-F5344CB8AC3E}">
        <p14:creationId xmlns:p14="http://schemas.microsoft.com/office/powerpoint/2010/main" val="421534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10</a:t>
            </a:fld>
            <a:endParaRPr lang="en-IE"/>
          </a:p>
        </p:txBody>
      </p:sp>
    </p:spTree>
    <p:extLst>
      <p:ext uri="{BB962C8B-B14F-4D97-AF65-F5344CB8AC3E}">
        <p14:creationId xmlns:p14="http://schemas.microsoft.com/office/powerpoint/2010/main" val="3157943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test.png"/>
          <p:cNvPicPr>
            <a:picLocks noChangeAspect="1"/>
          </p:cNvPicPr>
          <p:nvPr userDrawn="1"/>
        </p:nvPicPr>
        <p:blipFill>
          <a:blip r:embed="rId2" cstate="print">
            <a:lum contrast="10000"/>
          </a:blip>
          <a:srcRect t="47755"/>
          <a:stretch>
            <a:fillRect/>
          </a:stretch>
        </p:blipFill>
        <p:spPr>
          <a:xfrm flipH="1" flipV="1">
            <a:off x="0" y="1124743"/>
            <a:ext cx="9144000" cy="1656184"/>
          </a:xfrm>
          <a:prstGeom prst="rect">
            <a:avLst/>
          </a:prstGeom>
          <a:ln w="12700">
            <a:solidFill>
              <a:srgbClr val="FFFFFF"/>
            </a:solidFill>
          </a:ln>
        </p:spPr>
      </p:pic>
      <p:pic>
        <p:nvPicPr>
          <p:cNvPr id="12" name="Picture 11" descr="test.png"/>
          <p:cNvPicPr>
            <a:picLocks noChangeAspect="1"/>
          </p:cNvPicPr>
          <p:nvPr userDrawn="1"/>
        </p:nvPicPr>
        <p:blipFill>
          <a:blip r:embed="rId2" cstate="print">
            <a:duotone>
              <a:prstClr val="black"/>
              <a:srgbClr val="00B050">
                <a:tint val="45000"/>
                <a:satMod val="400000"/>
              </a:srgbClr>
            </a:duotone>
          </a:blip>
          <a:srcRect t="71242" r="28899"/>
          <a:stretch>
            <a:fillRect/>
          </a:stretch>
        </p:blipFill>
        <p:spPr>
          <a:xfrm rot="10800000" flipH="1" flipV="1">
            <a:off x="-1" y="2708921"/>
            <a:ext cx="9144001" cy="1296143"/>
          </a:xfrm>
          <a:prstGeom prst="rect">
            <a:avLst/>
          </a:prstGeom>
          <a:ln w="12700">
            <a:solidFill>
              <a:schemeClr val="bg1"/>
            </a:solidFill>
          </a:ln>
        </p:spPr>
      </p:pic>
      <p:sp>
        <p:nvSpPr>
          <p:cNvPr id="2" name="Title 1"/>
          <p:cNvSpPr>
            <a:spLocks noGrp="1"/>
          </p:cNvSpPr>
          <p:nvPr>
            <p:ph type="ctrTitle"/>
          </p:nvPr>
        </p:nvSpPr>
        <p:spPr>
          <a:xfrm>
            <a:off x="0" y="2708920"/>
            <a:ext cx="9144000" cy="1254001"/>
          </a:xfrm>
          <a:noFill/>
          <a:ln w="9525">
            <a:solidFill>
              <a:schemeClr val="bg1"/>
            </a:solidFill>
          </a:ln>
        </p:spPr>
        <p:txBody>
          <a:bodyPr/>
          <a:lstStyle>
            <a:lvl1pPr algn="ctr">
              <a:defRPr>
                <a:solidFill>
                  <a:schemeClr val="bg1"/>
                </a:solidFill>
                <a:latin typeface="Meiryo UI" pitchFamily="34" charset="-128"/>
                <a:ea typeface="Meiryo UI" pitchFamily="34" charset="-128"/>
                <a:cs typeface="Meiryo UI" pitchFamily="34" charset="-128"/>
              </a:defRPr>
            </a:lvl1pPr>
          </a:lstStyle>
          <a:p>
            <a:r>
              <a:rPr lang="en-US" dirty="0"/>
              <a:t>Click to edit Master title style</a:t>
            </a:r>
            <a:endParaRPr lang="en-IE" dirty="0"/>
          </a:p>
        </p:txBody>
      </p:sp>
      <p:sp>
        <p:nvSpPr>
          <p:cNvPr id="4" name="Date Placeholder 3"/>
          <p:cNvSpPr>
            <a:spLocks noGrp="1"/>
          </p:cNvSpPr>
          <p:nvPr>
            <p:ph type="dt" sz="half" idx="10"/>
          </p:nvPr>
        </p:nvSpPr>
        <p:spPr/>
        <p:txBody>
          <a:bodyPr/>
          <a:lstStyle/>
          <a:p>
            <a:fld id="{80B3EB7A-6AC4-464F-B12E-DAD797DD5BFA}" type="datetime1">
              <a:rPr lang="en-IE" smtClean="0"/>
              <a:pPr/>
              <a:t>10/04/2019</a:t>
            </a:fld>
            <a:endParaRPr lang="en-IE"/>
          </a:p>
        </p:txBody>
      </p:sp>
      <p:sp>
        <p:nvSpPr>
          <p:cNvPr id="5" name="Footer Placeholder 4"/>
          <p:cNvSpPr>
            <a:spLocks noGrp="1"/>
          </p:cNvSpPr>
          <p:nvPr>
            <p:ph type="ftr" sz="quarter" idx="11"/>
          </p:nvPr>
        </p:nvSpPr>
        <p:spPr/>
        <p:txBody>
          <a:bodyPr/>
          <a:lstStyle/>
          <a:p>
            <a:r>
              <a:rPr lang="en-IE"/>
              <a:t>Module name + number</a:t>
            </a:r>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pic>
        <p:nvPicPr>
          <p:cNvPr id="7" name="Picture 6" descr="g46424.png"/>
          <p:cNvPicPr>
            <a:picLocks noChangeAspect="1"/>
          </p:cNvPicPr>
          <p:nvPr userDrawn="1"/>
        </p:nvPicPr>
        <p:blipFill>
          <a:blip r:embed="rId3" cstate="print">
            <a:lum contrast="10000"/>
          </a:blip>
          <a:srcRect b="16001"/>
          <a:stretch>
            <a:fillRect/>
          </a:stretch>
        </p:blipFill>
        <p:spPr>
          <a:xfrm flipH="1" flipV="1">
            <a:off x="0" y="3977680"/>
            <a:ext cx="9144000" cy="2880320"/>
          </a:xfrm>
          <a:prstGeom prst="rect">
            <a:avLst/>
          </a:prstGeom>
          <a:ln w="12700">
            <a:solidFill>
              <a:schemeClr val="bg1"/>
            </a:solidFill>
          </a:ln>
        </p:spPr>
      </p:pic>
      <p:pic>
        <p:nvPicPr>
          <p:cNvPr id="1027" name="Picture 3" descr="C:\Users\Graphic\Desktop\Buying-Green-Handbook-3rd-Edition-ONLINE-high-res JMH.png"/>
          <p:cNvPicPr>
            <a:picLocks noChangeAspect="1" noChangeArrowheads="1"/>
          </p:cNvPicPr>
          <p:nvPr userDrawn="1"/>
        </p:nvPicPr>
        <p:blipFill>
          <a:blip r:embed="rId4" cstate="print"/>
          <a:srcRect/>
          <a:stretch>
            <a:fillRect/>
          </a:stretch>
        </p:blipFill>
        <p:spPr bwMode="auto">
          <a:xfrm>
            <a:off x="2339926" y="4221088"/>
            <a:ext cx="4464149" cy="786003"/>
          </a:xfrm>
          <a:prstGeom prst="rect">
            <a:avLst/>
          </a:prstGeom>
          <a:noFill/>
        </p:spPr>
      </p:pic>
      <p:pic>
        <p:nvPicPr>
          <p:cNvPr id="1026" name="Picture 2" descr="I:\A-Sustainable Economy and Procurement\Projects\GPP training and training materials - 24220\1 - GPP Toolkit\Design templates\path13856.png"/>
          <p:cNvPicPr>
            <a:picLocks noChangeAspect="1" noChangeArrowheads="1"/>
          </p:cNvPicPr>
          <p:nvPr userDrawn="1"/>
        </p:nvPicPr>
        <p:blipFill>
          <a:blip r:embed="rId5" cstate="print"/>
          <a:srcRect/>
          <a:stretch>
            <a:fillRect/>
          </a:stretch>
        </p:blipFill>
        <p:spPr bwMode="auto">
          <a:xfrm>
            <a:off x="3733869" y="326640"/>
            <a:ext cx="1676262" cy="1158144"/>
          </a:xfrm>
          <a:prstGeom prst="rect">
            <a:avLst/>
          </a:prstGeom>
          <a:noFill/>
        </p:spPr>
      </p:pic>
      <p:pic>
        <p:nvPicPr>
          <p:cNvPr id="3" name="Picture 3" descr="I:\A-Sustainable Economy and Procurement\Projects\GPP training and training materials - 24220\1 - GPP Toolkit\Design templates\footer element.png"/>
          <p:cNvPicPr>
            <a:picLocks noChangeAspect="1" noChangeArrowheads="1"/>
          </p:cNvPicPr>
          <p:nvPr userDrawn="1"/>
        </p:nvPicPr>
        <p:blipFill>
          <a:blip r:embed="rId6" cstate="print"/>
          <a:srcRect/>
          <a:stretch>
            <a:fillRect/>
          </a:stretch>
        </p:blipFill>
        <p:spPr bwMode="auto">
          <a:xfrm>
            <a:off x="4212365" y="6315501"/>
            <a:ext cx="719269" cy="54249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B5558-8707-42F3-B9B6-FC80BF25BE10}" type="datetime1">
              <a:rPr lang="en-IE" smtClean="0"/>
              <a:pPr/>
              <a:t>10/04/2019</a:t>
            </a:fld>
            <a:endParaRPr lang="en-IE"/>
          </a:p>
        </p:txBody>
      </p:sp>
      <p:sp>
        <p:nvSpPr>
          <p:cNvPr id="6" name="Footer Placeholder 5"/>
          <p:cNvSpPr>
            <a:spLocks noGrp="1"/>
          </p:cNvSpPr>
          <p:nvPr>
            <p:ph type="ftr" sz="quarter" idx="11"/>
          </p:nvPr>
        </p:nvSpPr>
        <p:spPr/>
        <p:txBody>
          <a:bodyPr/>
          <a:lstStyle/>
          <a:p>
            <a:r>
              <a:rPr lang="en-IE"/>
              <a:t>Module name + number</a:t>
            </a:r>
          </a:p>
        </p:txBody>
      </p:sp>
      <p:sp>
        <p:nvSpPr>
          <p:cNvPr id="7" name="Slide Number Placeholder 6"/>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E88B7-7FAB-4415-BEAE-7D8009F33737}" type="datetime1">
              <a:rPr lang="en-IE" smtClean="0"/>
              <a:pPr/>
              <a:t>10/04/2019</a:t>
            </a:fld>
            <a:endParaRPr lang="en-IE"/>
          </a:p>
        </p:txBody>
      </p:sp>
      <p:sp>
        <p:nvSpPr>
          <p:cNvPr id="6" name="Footer Placeholder 5"/>
          <p:cNvSpPr>
            <a:spLocks noGrp="1"/>
          </p:cNvSpPr>
          <p:nvPr>
            <p:ph type="ftr" sz="quarter" idx="11"/>
          </p:nvPr>
        </p:nvSpPr>
        <p:spPr/>
        <p:txBody>
          <a:bodyPr/>
          <a:lstStyle/>
          <a:p>
            <a:r>
              <a:rPr lang="en-IE"/>
              <a:t>Module name + number</a:t>
            </a:r>
          </a:p>
        </p:txBody>
      </p:sp>
      <p:sp>
        <p:nvSpPr>
          <p:cNvPr id="7" name="Slide Number Placeholder 6"/>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27B1DB7D-D489-4E0B-A194-EC20980ED2B1}" type="datetime1">
              <a:rPr lang="en-IE" smtClean="0"/>
              <a:pPr/>
              <a:t>10/04/2019</a:t>
            </a:fld>
            <a:endParaRPr lang="en-IE"/>
          </a:p>
        </p:txBody>
      </p:sp>
      <p:sp>
        <p:nvSpPr>
          <p:cNvPr id="5" name="Footer Placeholder 4"/>
          <p:cNvSpPr>
            <a:spLocks noGrp="1"/>
          </p:cNvSpPr>
          <p:nvPr>
            <p:ph type="ftr" sz="quarter" idx="11"/>
          </p:nvPr>
        </p:nvSpPr>
        <p:spPr/>
        <p:txBody>
          <a:bodyPr/>
          <a:lstStyle/>
          <a:p>
            <a:r>
              <a:rPr lang="en-IE"/>
              <a:t>Module name + number</a:t>
            </a:r>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F996D17-6C54-46FE-8696-F7DDA498E16B}" type="datetime1">
              <a:rPr lang="en-IE" smtClean="0"/>
              <a:pPr/>
              <a:t>10/04/2019</a:t>
            </a:fld>
            <a:endParaRPr lang="en-IE"/>
          </a:p>
        </p:txBody>
      </p:sp>
      <p:sp>
        <p:nvSpPr>
          <p:cNvPr id="5" name="Footer Placeholder 4"/>
          <p:cNvSpPr>
            <a:spLocks noGrp="1"/>
          </p:cNvSpPr>
          <p:nvPr>
            <p:ph type="ftr" sz="quarter" idx="11"/>
          </p:nvPr>
        </p:nvSpPr>
        <p:spPr/>
        <p:txBody>
          <a:bodyPr/>
          <a:lstStyle/>
          <a:p>
            <a:r>
              <a:rPr lang="en-IE"/>
              <a:t>Module name + number</a:t>
            </a:r>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4016" y="2648894"/>
            <a:ext cx="7772400" cy="720079"/>
          </a:xfrm>
        </p:spPr>
        <p:txBody>
          <a:bodyPr anchor="t"/>
          <a:lstStyle>
            <a:lvl1pPr algn="l">
              <a:defRPr sz="4000" b="1" cap="all" baseline="0">
                <a:solidFill>
                  <a:schemeClr val="tx2"/>
                </a:solidFill>
              </a:defRPr>
            </a:lvl1pPr>
          </a:lstStyle>
          <a:p>
            <a:r>
              <a:rPr lang="en-IE" dirty="0"/>
              <a:t>PRODUCT TYPE</a:t>
            </a:r>
          </a:p>
        </p:txBody>
      </p:sp>
      <p:sp>
        <p:nvSpPr>
          <p:cNvPr id="3" name="Text Placeholder 2"/>
          <p:cNvSpPr>
            <a:spLocks noGrp="1"/>
          </p:cNvSpPr>
          <p:nvPr>
            <p:ph type="body" idx="1" hasCustomPrompt="1"/>
          </p:nvPr>
        </p:nvSpPr>
        <p:spPr>
          <a:xfrm>
            <a:off x="544016" y="3368973"/>
            <a:ext cx="7772400" cy="564083"/>
          </a:xfrm>
        </p:spPr>
        <p:txBody>
          <a:bodyPr anchor="b">
            <a:noAutofit/>
          </a:bodyPr>
          <a:lstStyle>
            <a:lvl1pPr marL="0" indent="0">
              <a:buNone/>
              <a:defRPr sz="3200" i="1">
                <a:solidFill>
                  <a:srgbClr val="48484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Only for module 10</a:t>
            </a:r>
          </a:p>
        </p:txBody>
      </p:sp>
      <p:sp>
        <p:nvSpPr>
          <p:cNvPr id="4" name="Date Placeholder 3"/>
          <p:cNvSpPr>
            <a:spLocks noGrp="1"/>
          </p:cNvSpPr>
          <p:nvPr>
            <p:ph type="dt" sz="half" idx="10"/>
          </p:nvPr>
        </p:nvSpPr>
        <p:spPr/>
        <p:txBody>
          <a:bodyPr/>
          <a:lstStyle/>
          <a:p>
            <a:fld id="{CF9AED39-FABE-4C10-B109-733C66F6DE3C}" type="datetime1">
              <a:rPr lang="en-IE" smtClean="0"/>
              <a:pPr/>
              <a:t>10/04/2019</a:t>
            </a:fld>
            <a:endParaRPr lang="en-IE"/>
          </a:p>
        </p:txBody>
      </p:sp>
      <p:sp>
        <p:nvSpPr>
          <p:cNvPr id="5" name="Footer Placeholder 4"/>
          <p:cNvSpPr>
            <a:spLocks noGrp="1"/>
          </p:cNvSpPr>
          <p:nvPr>
            <p:ph type="ftr" sz="quarter" idx="11"/>
          </p:nvPr>
        </p:nvSpPr>
        <p:spPr/>
        <p:txBody>
          <a:bodyPr/>
          <a:lstStyle/>
          <a:p>
            <a:r>
              <a:rPr lang="en-IE"/>
              <a:t>Module name + number</a:t>
            </a:r>
          </a:p>
        </p:txBody>
      </p:sp>
      <p:pic>
        <p:nvPicPr>
          <p:cNvPr id="7" name="Picture 6" descr="test.png"/>
          <p:cNvPicPr>
            <a:picLocks noChangeAspect="1"/>
          </p:cNvPicPr>
          <p:nvPr userDrawn="1"/>
        </p:nvPicPr>
        <p:blipFill>
          <a:blip r:embed="rId2" cstate="print">
            <a:lum contrast="10000"/>
          </a:blip>
          <a:srcRect t="10900"/>
          <a:stretch>
            <a:fillRect/>
          </a:stretch>
        </p:blipFill>
        <p:spPr>
          <a:xfrm>
            <a:off x="36000" y="4137013"/>
            <a:ext cx="9000000" cy="2676363"/>
          </a:xfrm>
          <a:prstGeom prst="rtTriangle">
            <a:avLst/>
          </a:prstGeom>
          <a:ln w="19050">
            <a:solidFill>
              <a:schemeClr val="bg1"/>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003232" cy="4281339"/>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10"/>
          </p:nvPr>
        </p:nvSpPr>
        <p:spPr/>
        <p:txBody>
          <a:bodyPr/>
          <a:lstStyle/>
          <a:p>
            <a:fld id="{8EF7D476-C427-42CC-963D-516DE0B03F33}" type="datetime1">
              <a:rPr lang="en-IE" smtClean="0"/>
              <a:pPr/>
              <a:t>10/04/2019</a:t>
            </a:fld>
            <a:endParaRPr lang="en-IE" dirty="0"/>
          </a:p>
        </p:txBody>
      </p:sp>
      <p:sp>
        <p:nvSpPr>
          <p:cNvPr id="5" name="Footer Placeholder 4"/>
          <p:cNvSpPr>
            <a:spLocks noGrp="1"/>
          </p:cNvSpPr>
          <p:nvPr>
            <p:ph type="ftr" sz="quarter" idx="11"/>
          </p:nvPr>
        </p:nvSpPr>
        <p:spPr>
          <a:xfrm>
            <a:off x="2627784" y="6356350"/>
            <a:ext cx="4320480" cy="365125"/>
          </a:xfrm>
        </p:spPr>
        <p:txBody>
          <a:bodyPr/>
          <a:lstStyle/>
          <a:p>
            <a:r>
              <a:rPr lang="en-IE"/>
              <a:t>Module name + number</a:t>
            </a:r>
            <a:endParaRPr lang="en-IE" dirty="0"/>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pic>
        <p:nvPicPr>
          <p:cNvPr id="7" name="Picture 6" descr="g46424.png"/>
          <p:cNvPicPr>
            <a:picLocks noChangeAspect="1"/>
          </p:cNvPicPr>
          <p:nvPr userDrawn="1"/>
        </p:nvPicPr>
        <p:blipFill>
          <a:blip r:embed="rId2" cstate="print">
            <a:lum contrast="10000"/>
          </a:blip>
          <a:srcRect t="46461" b="30163"/>
          <a:stretch>
            <a:fillRect/>
          </a:stretch>
        </p:blipFill>
        <p:spPr>
          <a:xfrm rot="5400000">
            <a:off x="5416204" y="3143236"/>
            <a:ext cx="6804000" cy="571528"/>
          </a:xfrm>
          <a:prstGeom prst="rect">
            <a:avLst/>
          </a:prstGeom>
          <a:ln w="19050">
            <a:solidFill>
              <a:schemeClr val="bg1"/>
            </a:solidFill>
          </a:ln>
        </p:spPr>
      </p:pic>
      <p:pic>
        <p:nvPicPr>
          <p:cNvPr id="8" name="Picture 7" descr="test.png"/>
          <p:cNvPicPr>
            <a:picLocks noChangeAspect="1"/>
          </p:cNvPicPr>
          <p:nvPr userDrawn="1"/>
        </p:nvPicPr>
        <p:blipFill>
          <a:blip r:embed="rId3" cstate="print">
            <a:lum contrast="10000"/>
          </a:blip>
          <a:srcRect t="10900"/>
          <a:stretch>
            <a:fillRect/>
          </a:stretch>
        </p:blipFill>
        <p:spPr>
          <a:xfrm>
            <a:off x="36000" y="6064060"/>
            <a:ext cx="2519776" cy="749315"/>
          </a:xfrm>
          <a:prstGeom prst="rtTriangle">
            <a:avLst/>
          </a:prstGeom>
          <a:ln w="19050">
            <a:solidFill>
              <a:schemeClr val="bg1"/>
            </a:solidFill>
          </a:ln>
        </p:spPr>
      </p:pic>
      <p:sp>
        <p:nvSpPr>
          <p:cNvPr id="12" name="Title 1"/>
          <p:cNvSpPr>
            <a:spLocks noGrp="1"/>
          </p:cNvSpPr>
          <p:nvPr>
            <p:ph type="title"/>
          </p:nvPr>
        </p:nvSpPr>
        <p:spPr>
          <a:xfrm>
            <a:off x="457200" y="274638"/>
            <a:ext cx="8003232" cy="850106"/>
          </a:xfrm>
        </p:spPr>
        <p:txBody>
          <a:bodyPr>
            <a:noAutofit/>
          </a:bodyPr>
          <a:lstStyle>
            <a:lvl1pPr algn="l">
              <a:defRPr sz="3200">
                <a:solidFill>
                  <a:schemeClr val="tx2"/>
                </a:solidFill>
              </a:defRPr>
            </a:lvl1pPr>
          </a:lstStyle>
          <a:p>
            <a:r>
              <a:rPr lang="en-US" dirty="0"/>
              <a:t>Click to edit Master title style</a:t>
            </a:r>
            <a:endParaRPr lang="en-IE" dirty="0"/>
          </a:p>
        </p:txBody>
      </p:sp>
      <p:sp>
        <p:nvSpPr>
          <p:cNvPr id="13" name="Text Placeholder 10"/>
          <p:cNvSpPr>
            <a:spLocks noGrp="1"/>
          </p:cNvSpPr>
          <p:nvPr>
            <p:ph type="body" sz="quarter" idx="13"/>
          </p:nvPr>
        </p:nvSpPr>
        <p:spPr>
          <a:xfrm>
            <a:off x="457200" y="1125538"/>
            <a:ext cx="7992119" cy="575270"/>
          </a:xfrm>
        </p:spPr>
        <p:txBody>
          <a:bodyPr>
            <a:noAutofit/>
          </a:bodyPr>
          <a:lstStyle>
            <a:lvl1pPr>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4" name="Straight Connector 13"/>
          <p:cNvCxnSpPr/>
          <p:nvPr userDrawn="1"/>
        </p:nvCxnSpPr>
        <p:spPr>
          <a:xfrm>
            <a:off x="467544" y="1052736"/>
            <a:ext cx="795250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descr="test.png"/>
          <p:cNvPicPr>
            <a:picLocks noChangeAspect="1"/>
          </p:cNvPicPr>
          <p:nvPr userDrawn="1"/>
        </p:nvPicPr>
        <p:blipFill>
          <a:blip r:embed="rId3" cstate="print"/>
          <a:srcRect l="33663" t="83803" b="9906"/>
          <a:stretch>
            <a:fillRect/>
          </a:stretch>
        </p:blipFill>
        <p:spPr>
          <a:xfrm>
            <a:off x="2627784" y="6741368"/>
            <a:ext cx="4356000" cy="5074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4114800" cy="4281339"/>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10"/>
          </p:nvPr>
        </p:nvSpPr>
        <p:spPr/>
        <p:txBody>
          <a:bodyPr/>
          <a:lstStyle/>
          <a:p>
            <a:fld id="{D73C80A7-644D-495E-8764-96A40D5F620E}" type="datetime1">
              <a:rPr lang="en-IE" smtClean="0"/>
              <a:pPr/>
              <a:t>10/04/2019</a:t>
            </a:fld>
            <a:endParaRPr lang="en-IE" dirty="0"/>
          </a:p>
        </p:txBody>
      </p:sp>
      <p:sp>
        <p:nvSpPr>
          <p:cNvPr id="5" name="Footer Placeholder 4"/>
          <p:cNvSpPr>
            <a:spLocks noGrp="1"/>
          </p:cNvSpPr>
          <p:nvPr>
            <p:ph type="ftr" sz="quarter" idx="11"/>
          </p:nvPr>
        </p:nvSpPr>
        <p:spPr>
          <a:xfrm>
            <a:off x="2627784" y="6356350"/>
            <a:ext cx="4320480" cy="365125"/>
          </a:xfrm>
        </p:spPr>
        <p:txBody>
          <a:bodyPr/>
          <a:lstStyle/>
          <a:p>
            <a:r>
              <a:rPr lang="en-IE"/>
              <a:t>Module name + number</a:t>
            </a:r>
            <a:endParaRPr lang="en-IE" dirty="0"/>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pic>
        <p:nvPicPr>
          <p:cNvPr id="7" name="Picture 6" descr="g46424.png"/>
          <p:cNvPicPr>
            <a:picLocks noChangeAspect="1"/>
          </p:cNvPicPr>
          <p:nvPr userDrawn="1"/>
        </p:nvPicPr>
        <p:blipFill>
          <a:blip r:embed="rId2" cstate="print">
            <a:lum contrast="10000"/>
          </a:blip>
          <a:srcRect t="46461" b="30163"/>
          <a:stretch>
            <a:fillRect/>
          </a:stretch>
        </p:blipFill>
        <p:spPr>
          <a:xfrm rot="5400000">
            <a:off x="5416204" y="3143236"/>
            <a:ext cx="6804000" cy="571528"/>
          </a:xfrm>
          <a:prstGeom prst="rect">
            <a:avLst/>
          </a:prstGeom>
          <a:ln w="19050">
            <a:solidFill>
              <a:schemeClr val="bg1"/>
            </a:solidFill>
          </a:ln>
        </p:spPr>
      </p:pic>
      <p:pic>
        <p:nvPicPr>
          <p:cNvPr id="8" name="Picture 7" descr="test.png"/>
          <p:cNvPicPr>
            <a:picLocks noChangeAspect="1"/>
          </p:cNvPicPr>
          <p:nvPr userDrawn="1"/>
        </p:nvPicPr>
        <p:blipFill>
          <a:blip r:embed="rId3" cstate="print">
            <a:lum contrast="10000"/>
          </a:blip>
          <a:srcRect t="10900"/>
          <a:stretch>
            <a:fillRect/>
          </a:stretch>
        </p:blipFill>
        <p:spPr>
          <a:xfrm>
            <a:off x="36000" y="6064060"/>
            <a:ext cx="2519776" cy="749315"/>
          </a:xfrm>
          <a:prstGeom prst="rtTriangle">
            <a:avLst/>
          </a:prstGeom>
          <a:ln w="19050">
            <a:solidFill>
              <a:schemeClr val="bg1"/>
            </a:solidFill>
          </a:ln>
        </p:spPr>
      </p:pic>
      <p:sp>
        <p:nvSpPr>
          <p:cNvPr id="12" name="Title 1"/>
          <p:cNvSpPr>
            <a:spLocks noGrp="1"/>
          </p:cNvSpPr>
          <p:nvPr>
            <p:ph type="title"/>
          </p:nvPr>
        </p:nvSpPr>
        <p:spPr>
          <a:xfrm>
            <a:off x="457200" y="274638"/>
            <a:ext cx="8003232" cy="850106"/>
          </a:xfrm>
        </p:spPr>
        <p:txBody>
          <a:bodyPr>
            <a:noAutofit/>
          </a:bodyPr>
          <a:lstStyle>
            <a:lvl1pPr algn="l">
              <a:defRPr sz="3200">
                <a:solidFill>
                  <a:schemeClr val="tx2"/>
                </a:solidFill>
              </a:defRPr>
            </a:lvl1pPr>
          </a:lstStyle>
          <a:p>
            <a:r>
              <a:rPr lang="en-US" dirty="0"/>
              <a:t>Click to edit Master title style</a:t>
            </a:r>
            <a:endParaRPr lang="en-IE" dirty="0"/>
          </a:p>
        </p:txBody>
      </p:sp>
      <p:sp>
        <p:nvSpPr>
          <p:cNvPr id="13" name="Text Placeholder 10"/>
          <p:cNvSpPr>
            <a:spLocks noGrp="1"/>
          </p:cNvSpPr>
          <p:nvPr>
            <p:ph type="body" sz="quarter" idx="13"/>
          </p:nvPr>
        </p:nvSpPr>
        <p:spPr>
          <a:xfrm>
            <a:off x="457200" y="1125538"/>
            <a:ext cx="7992119" cy="575270"/>
          </a:xfrm>
        </p:spPr>
        <p:txBody>
          <a:bodyPr>
            <a:noAutofit/>
          </a:bodyPr>
          <a:lstStyle>
            <a:lvl1pPr>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4" name="Straight Connector 13"/>
          <p:cNvCxnSpPr/>
          <p:nvPr userDrawn="1"/>
        </p:nvCxnSpPr>
        <p:spPr>
          <a:xfrm>
            <a:off x="467544" y="1052736"/>
            <a:ext cx="795250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descr="test.png"/>
          <p:cNvPicPr>
            <a:picLocks noChangeAspect="1"/>
          </p:cNvPicPr>
          <p:nvPr userDrawn="1"/>
        </p:nvPicPr>
        <p:blipFill>
          <a:blip r:embed="rId3" cstate="print"/>
          <a:srcRect l="33663" t="83803" b="9906"/>
          <a:stretch>
            <a:fillRect/>
          </a:stretch>
        </p:blipFill>
        <p:spPr>
          <a:xfrm>
            <a:off x="2627784" y="6741368"/>
            <a:ext cx="4356000" cy="50747"/>
          </a:xfrm>
          <a:prstGeom prst="rect">
            <a:avLst/>
          </a:prstGeom>
          <a:noFill/>
          <a:ln>
            <a:noFill/>
          </a:ln>
        </p:spPr>
      </p:pic>
      <p:sp>
        <p:nvSpPr>
          <p:cNvPr id="16" name="Text Placeholder 2"/>
          <p:cNvSpPr>
            <a:spLocks noGrp="1"/>
          </p:cNvSpPr>
          <p:nvPr>
            <p:ph type="body" idx="14" hasCustomPrompt="1"/>
          </p:nvPr>
        </p:nvSpPr>
        <p:spPr>
          <a:xfrm>
            <a:off x="4644008" y="1853134"/>
            <a:ext cx="3814926" cy="639762"/>
          </a:xfrm>
          <a:solidFill>
            <a:schemeClr val="accent4">
              <a:lumMod val="60000"/>
              <a:lumOff val="40000"/>
            </a:schemeClr>
          </a:solidFill>
        </p:spPr>
        <p:txBody>
          <a:bodyPr anchor="b"/>
          <a:lstStyle>
            <a:lvl1pPr marL="92075"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Emphasis box</a:t>
            </a:r>
          </a:p>
        </p:txBody>
      </p:sp>
      <p:sp>
        <p:nvSpPr>
          <p:cNvPr id="17" name="Content Placeholder 3"/>
          <p:cNvSpPr>
            <a:spLocks noGrp="1"/>
          </p:cNvSpPr>
          <p:nvPr>
            <p:ph sz="half" idx="2"/>
          </p:nvPr>
        </p:nvSpPr>
        <p:spPr>
          <a:xfrm>
            <a:off x="4644008" y="2492896"/>
            <a:ext cx="3814926" cy="3672408"/>
          </a:xfrm>
          <a:solidFill>
            <a:schemeClr val="accent4">
              <a:lumMod val="60000"/>
              <a:lumOff val="40000"/>
            </a:schemeClr>
          </a:solidFill>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90DCB4-0D4C-4F8A-BD45-EB9358823683}" type="datetime1">
              <a:rPr lang="en-IE" smtClean="0"/>
              <a:pPr/>
              <a:t>10/04/2019</a:t>
            </a:fld>
            <a:endParaRPr lang="en-IE"/>
          </a:p>
        </p:txBody>
      </p:sp>
      <p:sp>
        <p:nvSpPr>
          <p:cNvPr id="5" name="Footer Placeholder 4"/>
          <p:cNvSpPr>
            <a:spLocks noGrp="1"/>
          </p:cNvSpPr>
          <p:nvPr>
            <p:ph type="ftr" sz="quarter" idx="11"/>
          </p:nvPr>
        </p:nvSpPr>
        <p:spPr/>
        <p:txBody>
          <a:bodyPr/>
          <a:lstStyle>
            <a:lvl1pPr>
              <a:defRPr/>
            </a:lvl1pPr>
          </a:lstStyle>
          <a:p>
            <a:r>
              <a:rPr lang="en-IE"/>
              <a:t>Module name + number</a:t>
            </a:r>
            <a:endParaRPr lang="en-IE" dirty="0"/>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pic>
        <p:nvPicPr>
          <p:cNvPr id="7" name="Picture 6" descr="g46424.png"/>
          <p:cNvPicPr>
            <a:picLocks noChangeAspect="1"/>
          </p:cNvPicPr>
          <p:nvPr userDrawn="1"/>
        </p:nvPicPr>
        <p:blipFill>
          <a:blip r:embed="rId2" cstate="print">
            <a:lum contrast="10000"/>
          </a:blip>
          <a:srcRect t="46461" b="30163"/>
          <a:stretch>
            <a:fillRect/>
          </a:stretch>
        </p:blipFill>
        <p:spPr>
          <a:xfrm rot="5400000">
            <a:off x="5416204" y="3143236"/>
            <a:ext cx="6804000" cy="571528"/>
          </a:xfrm>
          <a:prstGeom prst="rect">
            <a:avLst/>
          </a:prstGeom>
          <a:ln w="19050">
            <a:solidFill>
              <a:schemeClr val="bg1"/>
            </a:solidFill>
          </a:ln>
        </p:spPr>
      </p:pic>
      <p:sp>
        <p:nvSpPr>
          <p:cNvPr id="14" name="Content Placeholder 2"/>
          <p:cNvSpPr>
            <a:spLocks noGrp="1"/>
          </p:cNvSpPr>
          <p:nvPr>
            <p:ph idx="1"/>
          </p:nvPr>
        </p:nvSpPr>
        <p:spPr>
          <a:xfrm>
            <a:off x="457200" y="1844824"/>
            <a:ext cx="8003232" cy="4281339"/>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5" name="Title 1"/>
          <p:cNvSpPr>
            <a:spLocks noGrp="1"/>
          </p:cNvSpPr>
          <p:nvPr>
            <p:ph type="title"/>
          </p:nvPr>
        </p:nvSpPr>
        <p:spPr>
          <a:xfrm>
            <a:off x="457200" y="274638"/>
            <a:ext cx="8003232" cy="850106"/>
          </a:xfrm>
        </p:spPr>
        <p:txBody>
          <a:bodyPr>
            <a:noAutofit/>
          </a:bodyPr>
          <a:lstStyle>
            <a:lvl1pPr algn="l">
              <a:defRPr sz="3200">
                <a:solidFill>
                  <a:schemeClr val="tx2"/>
                </a:solidFill>
              </a:defRPr>
            </a:lvl1pPr>
          </a:lstStyle>
          <a:p>
            <a:r>
              <a:rPr lang="en-US" dirty="0"/>
              <a:t>Click to edit Master title style</a:t>
            </a:r>
            <a:endParaRPr lang="en-IE" dirty="0"/>
          </a:p>
        </p:txBody>
      </p:sp>
      <p:sp>
        <p:nvSpPr>
          <p:cNvPr id="16" name="Text Placeholder 10"/>
          <p:cNvSpPr>
            <a:spLocks noGrp="1"/>
          </p:cNvSpPr>
          <p:nvPr>
            <p:ph type="body" sz="quarter" idx="13"/>
          </p:nvPr>
        </p:nvSpPr>
        <p:spPr>
          <a:xfrm>
            <a:off x="457200" y="1125538"/>
            <a:ext cx="7992119" cy="575270"/>
          </a:xfrm>
        </p:spPr>
        <p:txBody>
          <a:bodyPr>
            <a:noAutofit/>
          </a:bodyPr>
          <a:lstStyle>
            <a:lvl1pPr>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7" name="Straight Connector 16"/>
          <p:cNvCxnSpPr/>
          <p:nvPr userDrawn="1"/>
        </p:nvCxnSpPr>
        <p:spPr>
          <a:xfrm>
            <a:off x="467544" y="1052736"/>
            <a:ext cx="795250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test.png"/>
          <p:cNvPicPr>
            <a:picLocks noChangeAspect="1"/>
          </p:cNvPicPr>
          <p:nvPr userDrawn="1"/>
        </p:nvPicPr>
        <p:blipFill>
          <a:blip r:embed="rId3" cstate="print"/>
          <a:srcRect l="33663" t="83803" b="9906"/>
          <a:stretch>
            <a:fillRect/>
          </a:stretch>
        </p:blipFill>
        <p:spPr>
          <a:xfrm>
            <a:off x="2627784" y="6741368"/>
            <a:ext cx="4356000" cy="5074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67161"/>
            <a:ext cx="3814926" cy="639762"/>
          </a:xfrm>
          <a:solidFill>
            <a:schemeClr val="accent4">
              <a:lumMod val="60000"/>
              <a:lumOff val="40000"/>
            </a:schemeClr>
          </a:solidFill>
        </p:spPr>
        <p:txBody>
          <a:bodyPr anchor="b"/>
          <a:lstStyle>
            <a:lvl1pPr marL="92075"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606923"/>
            <a:ext cx="3814926" cy="3486373"/>
          </a:xfrm>
          <a:solidFill>
            <a:schemeClr val="accent4">
              <a:lumMod val="60000"/>
              <a:lumOff val="40000"/>
            </a:schemeClr>
          </a:solidFill>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499992" y="1967161"/>
            <a:ext cx="3816424" cy="639762"/>
          </a:xfrm>
          <a:solidFill>
            <a:schemeClr val="accent4">
              <a:lumMod val="60000"/>
              <a:lumOff val="40000"/>
            </a:schemeClr>
          </a:solidFill>
        </p:spPr>
        <p:txBody>
          <a:bodyPr anchor="b"/>
          <a:lstStyle>
            <a:lvl1pPr marL="92075"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99992" y="2606923"/>
            <a:ext cx="3816424" cy="3486373"/>
          </a:xfrm>
          <a:solidFill>
            <a:schemeClr val="accent4">
              <a:lumMod val="60000"/>
              <a:lumOff val="40000"/>
            </a:schemeClr>
          </a:solidFill>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Date Placeholder 6"/>
          <p:cNvSpPr>
            <a:spLocks noGrp="1"/>
          </p:cNvSpPr>
          <p:nvPr>
            <p:ph type="dt" sz="half" idx="10"/>
          </p:nvPr>
        </p:nvSpPr>
        <p:spPr/>
        <p:txBody>
          <a:bodyPr/>
          <a:lstStyle/>
          <a:p>
            <a:fld id="{C4CB4FB7-86E9-462B-B94E-617650CAF191}" type="datetime1">
              <a:rPr lang="en-IE" smtClean="0"/>
              <a:pPr/>
              <a:t>10/04/2019</a:t>
            </a:fld>
            <a:endParaRPr lang="en-IE"/>
          </a:p>
        </p:txBody>
      </p:sp>
      <p:sp>
        <p:nvSpPr>
          <p:cNvPr id="8" name="Footer Placeholder 7"/>
          <p:cNvSpPr>
            <a:spLocks noGrp="1"/>
          </p:cNvSpPr>
          <p:nvPr>
            <p:ph type="ftr" sz="quarter" idx="11"/>
          </p:nvPr>
        </p:nvSpPr>
        <p:spPr/>
        <p:txBody>
          <a:bodyPr/>
          <a:lstStyle>
            <a:lvl1pPr>
              <a:defRPr/>
            </a:lvl1pPr>
          </a:lstStyle>
          <a:p>
            <a:r>
              <a:rPr lang="en-IE"/>
              <a:t>Module name + number</a:t>
            </a:r>
            <a:endParaRPr lang="en-IE" dirty="0"/>
          </a:p>
        </p:txBody>
      </p:sp>
      <p:sp>
        <p:nvSpPr>
          <p:cNvPr id="9" name="Slide Number Placeholder 8"/>
          <p:cNvSpPr>
            <a:spLocks noGrp="1"/>
          </p:cNvSpPr>
          <p:nvPr>
            <p:ph type="sldNum" sz="quarter" idx="12"/>
          </p:nvPr>
        </p:nvSpPr>
        <p:spPr/>
        <p:txBody>
          <a:bodyPr/>
          <a:lstStyle/>
          <a:p>
            <a:fld id="{ABDDF610-95E4-4D46-B96C-4D9FBF39C128}" type="slidenum">
              <a:rPr lang="en-IE" smtClean="0"/>
              <a:pPr/>
              <a:t>‹#›</a:t>
            </a:fld>
            <a:endParaRPr lang="en-IE"/>
          </a:p>
        </p:txBody>
      </p:sp>
      <p:pic>
        <p:nvPicPr>
          <p:cNvPr id="12" name="Picture 11" descr="g46424.png"/>
          <p:cNvPicPr>
            <a:picLocks noChangeAspect="1"/>
          </p:cNvPicPr>
          <p:nvPr userDrawn="1"/>
        </p:nvPicPr>
        <p:blipFill>
          <a:blip r:embed="rId2" cstate="print">
            <a:lum contrast="10000"/>
          </a:blip>
          <a:srcRect t="46461" b="30163"/>
          <a:stretch>
            <a:fillRect/>
          </a:stretch>
        </p:blipFill>
        <p:spPr>
          <a:xfrm rot="5400000">
            <a:off x="5416204" y="3143236"/>
            <a:ext cx="6804000" cy="571528"/>
          </a:xfrm>
          <a:prstGeom prst="rect">
            <a:avLst/>
          </a:prstGeom>
          <a:ln w="19050">
            <a:solidFill>
              <a:schemeClr val="bg1"/>
            </a:solidFill>
          </a:ln>
        </p:spPr>
      </p:pic>
      <p:pic>
        <p:nvPicPr>
          <p:cNvPr id="13" name="Picture 12" descr="test.png"/>
          <p:cNvPicPr>
            <a:picLocks noChangeAspect="1"/>
          </p:cNvPicPr>
          <p:nvPr userDrawn="1"/>
        </p:nvPicPr>
        <p:blipFill>
          <a:blip r:embed="rId3" cstate="print">
            <a:lum contrast="10000"/>
          </a:blip>
          <a:srcRect t="10900"/>
          <a:stretch>
            <a:fillRect/>
          </a:stretch>
        </p:blipFill>
        <p:spPr>
          <a:xfrm>
            <a:off x="36000" y="6064060"/>
            <a:ext cx="2519776" cy="749315"/>
          </a:xfrm>
          <a:prstGeom prst="rtTriangle">
            <a:avLst/>
          </a:prstGeom>
          <a:ln w="19050">
            <a:solidFill>
              <a:schemeClr val="bg1"/>
            </a:solidFill>
          </a:ln>
        </p:spPr>
      </p:pic>
      <p:sp>
        <p:nvSpPr>
          <p:cNvPr id="16" name="Title 1"/>
          <p:cNvSpPr>
            <a:spLocks noGrp="1"/>
          </p:cNvSpPr>
          <p:nvPr>
            <p:ph type="title"/>
          </p:nvPr>
        </p:nvSpPr>
        <p:spPr>
          <a:xfrm>
            <a:off x="457200" y="274638"/>
            <a:ext cx="7859216" cy="850106"/>
          </a:xfrm>
        </p:spPr>
        <p:txBody>
          <a:bodyPr>
            <a:noAutofit/>
          </a:bodyPr>
          <a:lstStyle>
            <a:lvl1pPr algn="l">
              <a:defRPr sz="3200">
                <a:solidFill>
                  <a:schemeClr val="tx2"/>
                </a:solidFill>
              </a:defRPr>
            </a:lvl1pPr>
          </a:lstStyle>
          <a:p>
            <a:r>
              <a:rPr lang="en-US" dirty="0"/>
              <a:t>Click to edit Master title style</a:t>
            </a:r>
            <a:endParaRPr lang="en-IE" dirty="0"/>
          </a:p>
        </p:txBody>
      </p:sp>
      <p:sp>
        <p:nvSpPr>
          <p:cNvPr id="17" name="Text Placeholder 10"/>
          <p:cNvSpPr>
            <a:spLocks noGrp="1"/>
          </p:cNvSpPr>
          <p:nvPr>
            <p:ph type="body" sz="quarter" idx="13"/>
          </p:nvPr>
        </p:nvSpPr>
        <p:spPr>
          <a:xfrm>
            <a:off x="457200" y="1125538"/>
            <a:ext cx="7992119" cy="575270"/>
          </a:xfrm>
        </p:spPr>
        <p:txBody>
          <a:bodyPr>
            <a:noAutofit/>
          </a:bodyPr>
          <a:lstStyle>
            <a:lvl1pPr>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8" name="Straight Connector 17"/>
          <p:cNvCxnSpPr/>
          <p:nvPr userDrawn="1"/>
        </p:nvCxnSpPr>
        <p:spPr>
          <a:xfrm>
            <a:off x="467544" y="1052736"/>
            <a:ext cx="795250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test.png"/>
          <p:cNvPicPr>
            <a:picLocks noChangeAspect="1"/>
          </p:cNvPicPr>
          <p:nvPr userDrawn="1"/>
        </p:nvPicPr>
        <p:blipFill>
          <a:blip r:embed="rId3" cstate="print"/>
          <a:srcRect l="33663" t="83803" b="9906"/>
          <a:stretch>
            <a:fillRect/>
          </a:stretch>
        </p:blipFill>
        <p:spPr>
          <a:xfrm>
            <a:off x="2627784" y="6741368"/>
            <a:ext cx="4356000" cy="5074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DAB31B-1A38-4AB7-91C6-0A3F788D850C}" type="datetime1">
              <a:rPr lang="en-IE" smtClean="0"/>
              <a:pPr/>
              <a:t>10/04/2019</a:t>
            </a:fld>
            <a:endParaRPr lang="en-IE"/>
          </a:p>
        </p:txBody>
      </p:sp>
      <p:sp>
        <p:nvSpPr>
          <p:cNvPr id="4" name="Footer Placeholder 3"/>
          <p:cNvSpPr>
            <a:spLocks noGrp="1"/>
          </p:cNvSpPr>
          <p:nvPr>
            <p:ph type="ftr" sz="quarter" idx="11"/>
          </p:nvPr>
        </p:nvSpPr>
        <p:spPr/>
        <p:txBody>
          <a:bodyPr/>
          <a:lstStyle>
            <a:lvl1pPr>
              <a:defRPr/>
            </a:lvl1pPr>
          </a:lstStyle>
          <a:p>
            <a:r>
              <a:rPr lang="en-IE"/>
              <a:t>Module name + number</a:t>
            </a:r>
            <a:endParaRPr lang="en-IE" dirty="0"/>
          </a:p>
        </p:txBody>
      </p:sp>
      <p:sp>
        <p:nvSpPr>
          <p:cNvPr id="5" name="Slide Number Placeholder 4"/>
          <p:cNvSpPr>
            <a:spLocks noGrp="1"/>
          </p:cNvSpPr>
          <p:nvPr>
            <p:ph type="sldNum" sz="quarter" idx="12"/>
          </p:nvPr>
        </p:nvSpPr>
        <p:spPr/>
        <p:txBody>
          <a:bodyPr/>
          <a:lstStyle/>
          <a:p>
            <a:fld id="{ABDDF610-95E4-4D46-B96C-4D9FBF39C128}" type="slidenum">
              <a:rPr lang="en-IE" smtClean="0"/>
              <a:pPr/>
              <a:t>‹#›</a:t>
            </a:fld>
            <a:endParaRPr lang="en-IE"/>
          </a:p>
        </p:txBody>
      </p:sp>
      <p:pic>
        <p:nvPicPr>
          <p:cNvPr id="6" name="Picture 5" descr="g46424.png"/>
          <p:cNvPicPr>
            <a:picLocks noChangeAspect="1"/>
          </p:cNvPicPr>
          <p:nvPr userDrawn="1"/>
        </p:nvPicPr>
        <p:blipFill>
          <a:blip r:embed="rId2" cstate="print">
            <a:lum contrast="10000"/>
          </a:blip>
          <a:srcRect t="46461" b="30163"/>
          <a:stretch>
            <a:fillRect/>
          </a:stretch>
        </p:blipFill>
        <p:spPr>
          <a:xfrm rot="5400000">
            <a:off x="5416204" y="3143236"/>
            <a:ext cx="6804000" cy="571528"/>
          </a:xfrm>
          <a:prstGeom prst="rect">
            <a:avLst/>
          </a:prstGeom>
          <a:ln w="19050">
            <a:solidFill>
              <a:schemeClr val="bg1"/>
            </a:solidFill>
          </a:ln>
        </p:spPr>
      </p:pic>
      <p:pic>
        <p:nvPicPr>
          <p:cNvPr id="7" name="Picture 6" descr="test.png"/>
          <p:cNvPicPr>
            <a:picLocks noChangeAspect="1"/>
          </p:cNvPicPr>
          <p:nvPr userDrawn="1"/>
        </p:nvPicPr>
        <p:blipFill>
          <a:blip r:embed="rId3" cstate="print">
            <a:lum contrast="10000"/>
          </a:blip>
          <a:srcRect t="10900"/>
          <a:stretch>
            <a:fillRect/>
          </a:stretch>
        </p:blipFill>
        <p:spPr>
          <a:xfrm>
            <a:off x="36000" y="6064060"/>
            <a:ext cx="2519776" cy="749315"/>
          </a:xfrm>
          <a:prstGeom prst="rtTriangle">
            <a:avLst/>
          </a:prstGeom>
          <a:ln w="19050">
            <a:solidFill>
              <a:schemeClr val="bg1"/>
            </a:solidFill>
          </a:ln>
        </p:spPr>
      </p:pic>
      <p:sp>
        <p:nvSpPr>
          <p:cNvPr id="8" name="Title 1"/>
          <p:cNvSpPr>
            <a:spLocks noGrp="1"/>
          </p:cNvSpPr>
          <p:nvPr>
            <p:ph type="title"/>
          </p:nvPr>
        </p:nvSpPr>
        <p:spPr>
          <a:xfrm>
            <a:off x="457200" y="274638"/>
            <a:ext cx="8003232" cy="850106"/>
          </a:xfrm>
        </p:spPr>
        <p:txBody>
          <a:bodyPr/>
          <a:lstStyle>
            <a:lvl1pPr algn="l">
              <a:defRPr>
                <a:solidFill>
                  <a:schemeClr val="tx2"/>
                </a:solidFill>
              </a:defRPr>
            </a:lvl1pPr>
          </a:lstStyle>
          <a:p>
            <a:r>
              <a:rPr lang="en-US" dirty="0"/>
              <a:t>Click to edit Master title style</a:t>
            </a:r>
            <a:endParaRPr lang="en-IE" dirty="0"/>
          </a:p>
        </p:txBody>
      </p:sp>
      <p:sp>
        <p:nvSpPr>
          <p:cNvPr id="9" name="Text Placeholder 10"/>
          <p:cNvSpPr>
            <a:spLocks noGrp="1"/>
          </p:cNvSpPr>
          <p:nvPr>
            <p:ph type="body" sz="quarter" idx="13"/>
          </p:nvPr>
        </p:nvSpPr>
        <p:spPr>
          <a:xfrm>
            <a:off x="457200" y="1125538"/>
            <a:ext cx="7992119" cy="575270"/>
          </a:xfrm>
        </p:spPr>
        <p:txBody>
          <a:bodyPr>
            <a:noAutofit/>
          </a:bodyPr>
          <a:lstStyle>
            <a:lvl1pPr>
              <a:buNone/>
              <a:defRPr sz="36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0" name="Straight Connector 9"/>
          <p:cNvCxnSpPr/>
          <p:nvPr userDrawn="1"/>
        </p:nvCxnSpPr>
        <p:spPr>
          <a:xfrm>
            <a:off x="467544" y="1052736"/>
            <a:ext cx="799288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test.png"/>
          <p:cNvPicPr>
            <a:picLocks noChangeAspect="1"/>
          </p:cNvPicPr>
          <p:nvPr userDrawn="1"/>
        </p:nvPicPr>
        <p:blipFill>
          <a:blip r:embed="rId3" cstate="print"/>
          <a:srcRect l="33663" t="83803" b="9906"/>
          <a:stretch>
            <a:fillRect/>
          </a:stretch>
        </p:blipFill>
        <p:spPr>
          <a:xfrm>
            <a:off x="2627784" y="6741368"/>
            <a:ext cx="4356000" cy="5074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0C33D-5D40-4E3A-8711-3777184CA250}" type="datetime1">
              <a:rPr lang="en-IE" smtClean="0"/>
              <a:pPr/>
              <a:t>10/04/2019</a:t>
            </a:fld>
            <a:endParaRPr lang="en-IE"/>
          </a:p>
        </p:txBody>
      </p:sp>
      <p:sp>
        <p:nvSpPr>
          <p:cNvPr id="4" name="Footer Placeholder 3"/>
          <p:cNvSpPr>
            <a:spLocks noGrp="1"/>
          </p:cNvSpPr>
          <p:nvPr>
            <p:ph type="ftr" sz="quarter" idx="11"/>
          </p:nvPr>
        </p:nvSpPr>
        <p:spPr/>
        <p:txBody>
          <a:bodyPr/>
          <a:lstStyle>
            <a:lvl1pPr>
              <a:defRPr/>
            </a:lvl1pPr>
          </a:lstStyle>
          <a:p>
            <a:r>
              <a:rPr lang="en-IE"/>
              <a:t>Module name + number</a:t>
            </a:r>
            <a:endParaRPr lang="en-IE" dirty="0"/>
          </a:p>
        </p:txBody>
      </p:sp>
      <p:pic>
        <p:nvPicPr>
          <p:cNvPr id="7" name="Picture 6" descr="test.png"/>
          <p:cNvPicPr>
            <a:picLocks noChangeAspect="1"/>
          </p:cNvPicPr>
          <p:nvPr userDrawn="1"/>
        </p:nvPicPr>
        <p:blipFill>
          <a:blip r:embed="rId2" cstate="print">
            <a:lum contrast="10000"/>
          </a:blip>
          <a:srcRect t="10900"/>
          <a:stretch>
            <a:fillRect/>
          </a:stretch>
        </p:blipFill>
        <p:spPr>
          <a:xfrm>
            <a:off x="36000" y="6064060"/>
            <a:ext cx="2519776" cy="749315"/>
          </a:xfrm>
          <a:prstGeom prst="rtTriangle">
            <a:avLst/>
          </a:prstGeom>
          <a:ln w="19050">
            <a:solidFill>
              <a:schemeClr val="bg1"/>
            </a:solidFill>
          </a:ln>
        </p:spPr>
      </p:pic>
      <p:sp>
        <p:nvSpPr>
          <p:cNvPr id="8" name="Title 1"/>
          <p:cNvSpPr>
            <a:spLocks noGrp="1"/>
          </p:cNvSpPr>
          <p:nvPr>
            <p:ph type="title"/>
          </p:nvPr>
        </p:nvSpPr>
        <p:spPr>
          <a:xfrm>
            <a:off x="457200" y="274638"/>
            <a:ext cx="8003232" cy="850106"/>
          </a:xfrm>
        </p:spPr>
        <p:txBody>
          <a:bodyPr/>
          <a:lstStyle>
            <a:lvl1pPr algn="l">
              <a:defRPr>
                <a:solidFill>
                  <a:schemeClr val="tx2"/>
                </a:solidFill>
              </a:defRPr>
            </a:lvl1pPr>
          </a:lstStyle>
          <a:p>
            <a:r>
              <a:rPr lang="en-US" dirty="0"/>
              <a:t>Click to edit Master title style</a:t>
            </a:r>
            <a:endParaRPr lang="en-IE" dirty="0"/>
          </a:p>
        </p:txBody>
      </p:sp>
      <p:sp>
        <p:nvSpPr>
          <p:cNvPr id="9" name="Text Placeholder 10"/>
          <p:cNvSpPr>
            <a:spLocks noGrp="1"/>
          </p:cNvSpPr>
          <p:nvPr>
            <p:ph type="body" sz="quarter" idx="13"/>
          </p:nvPr>
        </p:nvSpPr>
        <p:spPr>
          <a:xfrm>
            <a:off x="457200" y="1125538"/>
            <a:ext cx="7992119" cy="575270"/>
          </a:xfrm>
        </p:spPr>
        <p:txBody>
          <a:bodyPr>
            <a:noAutofit/>
          </a:bodyPr>
          <a:lstStyle>
            <a:lvl1pPr>
              <a:buNone/>
              <a:defRPr sz="36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0" name="Straight Connector 9"/>
          <p:cNvCxnSpPr/>
          <p:nvPr userDrawn="1"/>
        </p:nvCxnSpPr>
        <p:spPr>
          <a:xfrm>
            <a:off x="467544" y="1052736"/>
            <a:ext cx="799288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164288" y="6309320"/>
            <a:ext cx="1738743" cy="457068"/>
          </a:xfrm>
          <a:prstGeom prst="rect">
            <a:avLst/>
          </a:prstGeom>
          <a:noFill/>
        </p:spPr>
      </p:pic>
      <p:sp>
        <p:nvSpPr>
          <p:cNvPr id="12" name="Text Placeholder 2"/>
          <p:cNvSpPr>
            <a:spLocks noGrp="1"/>
          </p:cNvSpPr>
          <p:nvPr>
            <p:ph type="body" idx="1" hasCustomPrompt="1"/>
          </p:nvPr>
        </p:nvSpPr>
        <p:spPr>
          <a:xfrm>
            <a:off x="5076056" y="1844824"/>
            <a:ext cx="3382878" cy="639762"/>
          </a:xfrm>
          <a:solidFill>
            <a:schemeClr val="accent4">
              <a:lumMod val="60000"/>
              <a:lumOff val="40000"/>
            </a:schemeClr>
          </a:solidFill>
        </p:spPr>
        <p:txBody>
          <a:bodyPr anchor="b"/>
          <a:lstStyle>
            <a:lvl1pPr marL="92075" indent="0">
              <a:buNone/>
              <a:defRPr sz="24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 Information</a:t>
            </a:r>
          </a:p>
        </p:txBody>
      </p:sp>
      <p:sp>
        <p:nvSpPr>
          <p:cNvPr id="13" name="Content Placeholder 3"/>
          <p:cNvSpPr>
            <a:spLocks noGrp="1"/>
          </p:cNvSpPr>
          <p:nvPr>
            <p:ph sz="half" idx="2"/>
          </p:nvPr>
        </p:nvSpPr>
        <p:spPr>
          <a:xfrm>
            <a:off x="5076056" y="2484587"/>
            <a:ext cx="3382878" cy="2744614"/>
          </a:xfrm>
          <a:solidFill>
            <a:schemeClr val="accent4">
              <a:lumMod val="60000"/>
              <a:lumOff val="40000"/>
            </a:schemeClr>
          </a:solidFill>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0"/>
            <a:endParaRPr lang="en-US" dirty="0"/>
          </a:p>
        </p:txBody>
      </p:sp>
      <p:pic>
        <p:nvPicPr>
          <p:cNvPr id="14" name="Picture 13" descr="test.png"/>
          <p:cNvPicPr>
            <a:picLocks noChangeAspect="1"/>
          </p:cNvPicPr>
          <p:nvPr userDrawn="1"/>
        </p:nvPicPr>
        <p:blipFill>
          <a:blip r:embed="rId2" cstate="print"/>
          <a:srcRect l="33663" t="83803" b="9906"/>
          <a:stretch>
            <a:fillRect/>
          </a:stretch>
        </p:blipFill>
        <p:spPr>
          <a:xfrm>
            <a:off x="2627784" y="6741368"/>
            <a:ext cx="4356000" cy="50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7A8DB-2319-4F03-8EEA-B2787323BDF5}" type="datetime1">
              <a:rPr lang="en-IE" smtClean="0"/>
              <a:pPr/>
              <a:t>10/04/2019</a:t>
            </a:fld>
            <a:endParaRPr lang="en-IE"/>
          </a:p>
        </p:txBody>
      </p:sp>
      <p:sp>
        <p:nvSpPr>
          <p:cNvPr id="3" name="Footer Placeholder 2"/>
          <p:cNvSpPr>
            <a:spLocks noGrp="1"/>
          </p:cNvSpPr>
          <p:nvPr>
            <p:ph type="ftr" sz="quarter" idx="11"/>
          </p:nvPr>
        </p:nvSpPr>
        <p:spPr/>
        <p:txBody>
          <a:bodyPr/>
          <a:lstStyle/>
          <a:p>
            <a:r>
              <a:rPr lang="en-IE"/>
              <a:t>Module name + number</a:t>
            </a:r>
          </a:p>
        </p:txBody>
      </p:sp>
      <p:sp>
        <p:nvSpPr>
          <p:cNvPr id="4" name="Slide Number Placeholder 3"/>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E01D4-073C-47E7-A5A4-E52D585B1955}" type="datetime1">
              <a:rPr lang="en-IE" smtClean="0"/>
              <a:pPr/>
              <a:t>10/04/2019</a:t>
            </a:fld>
            <a:endParaRPr lang="en-IE"/>
          </a:p>
        </p:txBody>
      </p:sp>
      <p:sp>
        <p:nvSpPr>
          <p:cNvPr id="5" name="Footer Placeholder 4"/>
          <p:cNvSpPr>
            <a:spLocks noGrp="1"/>
          </p:cNvSpPr>
          <p:nvPr>
            <p:ph type="ftr" sz="quarter" idx="3"/>
          </p:nvPr>
        </p:nvSpPr>
        <p:spPr>
          <a:xfrm>
            <a:off x="2606040" y="6356350"/>
            <a:ext cx="43422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Module name + number</a:t>
            </a:r>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BDDF610-95E4-4D46-B96C-4D9FBF39C128}"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4" r:id="rId4"/>
    <p:sldLayoutId id="2147483660" r:id="rId5"/>
    <p:sldLayoutId id="2147483662" r:id="rId6"/>
    <p:sldLayoutId id="2147483654" r:id="rId7"/>
    <p:sldLayoutId id="2147483663" r:id="rId8"/>
    <p:sldLayoutId id="2147483655" r:id="rId9"/>
    <p:sldLayoutId id="2147483656" r:id="rId10"/>
    <p:sldLayoutId id="2147483657" r:id="rId11"/>
    <p:sldLayoutId id="2147483658" r:id="rId12"/>
    <p:sldLayoutId id="2147483659" r:id="rId13"/>
  </p:sldLayoutIdLst>
  <p:hf hd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ec.europa.eu/environment/gpp/eu_gpp_criteria_en.ht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ec.europa.eu/environment/gpp/pdf/CP_European_Commission_Brochure_webversion_small.pdf" TargetMode="External"/><Relationship Id="rId3" Type="http://schemas.openxmlformats.org/officeDocument/2006/relationships/hyperlink" Target="http://ec.europa.eu/environment/gpp/index_en.htm" TargetMode="External"/><Relationship Id="rId7" Type="http://schemas.openxmlformats.org/officeDocument/2006/relationships/hyperlink" Target="http://ec.europa.eu/environment/gpp/case_group_en.htm"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hyperlink" Target="http://ec.europa.eu/environment/gpp/eu_gpp_criteria_en.htm" TargetMode="External"/><Relationship Id="rId5" Type="http://schemas.openxmlformats.org/officeDocument/2006/relationships/hyperlink" Target="http://ec.europa.eu/environment/gpp/buying_handbook_en.htm" TargetMode="Externa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hr-HR" sz="3200" dirty="0"/>
              <a:t>Priručnik za osposobljavanje za zelenu javnu nabavu</a:t>
            </a:r>
            <a:br>
              <a:rPr lang="hr-HR" sz="2400" dirty="0"/>
            </a:br>
            <a:r>
              <a:rPr lang="hr-HR" sz="1600" i="1" dirty="0"/>
              <a:t>3. Pravni aspekti zelene javne nabave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43538" y="1692898"/>
            <a:ext cx="6088190" cy="4752528"/>
          </a:xfrm>
        </p:spPr>
        <p:txBody>
          <a:bodyPr>
            <a:normAutofit/>
          </a:bodyPr>
          <a:lstStyle/>
          <a:p>
            <a:pPr>
              <a:lnSpc>
                <a:spcPct val="110000"/>
              </a:lnSpc>
              <a:spcAft>
                <a:spcPts val="600"/>
              </a:spcAft>
            </a:pPr>
            <a:r>
              <a:rPr lang="hr-HR" sz="2200" dirty="0"/>
              <a:t>Direktivama se definiraju zajedničke osnove za isključenje ponuditelja. One se odnose na ozbiljna kaznena djela ili probleme pri prošlom radu, pri čemu su neki od njih važni za zelenu javnu nabavu</a:t>
            </a:r>
          </a:p>
          <a:p>
            <a:pPr>
              <a:lnSpc>
                <a:spcPct val="110000"/>
              </a:lnSpc>
              <a:spcAft>
                <a:spcPts val="600"/>
              </a:spcAft>
            </a:pPr>
            <a:r>
              <a:rPr lang="hr-HR" sz="2200" dirty="0"/>
              <a:t>Kriteriji odabira mogu se primjenjivati i kako bi se utvrdilo koja društva imaju odgovarajuću </a:t>
            </a:r>
            <a:r>
              <a:rPr lang="hr-HR" sz="2200" b="1" dirty="0">
                <a:solidFill>
                  <a:schemeClr val="tx2"/>
                </a:solidFill>
              </a:rPr>
              <a:t>tehničku i stručnu sposobnost</a:t>
            </a:r>
            <a:r>
              <a:rPr lang="hr-HR" sz="2200" dirty="0"/>
              <a:t> za provedbu ugovora (uključujući prethodno iskustvo)</a:t>
            </a:r>
          </a:p>
          <a:p>
            <a:pPr>
              <a:lnSpc>
                <a:spcPct val="110000"/>
              </a:lnSpc>
              <a:spcAft>
                <a:spcPts val="600"/>
              </a:spcAft>
            </a:pPr>
            <a:r>
              <a:rPr lang="hr-HR" sz="2200" dirty="0"/>
              <a:t>Isključenje i odabir moraju biti </a:t>
            </a:r>
            <a:r>
              <a:rPr lang="hr-HR" sz="2200" b="1" dirty="0">
                <a:solidFill>
                  <a:schemeClr val="tx2"/>
                </a:solidFill>
              </a:rPr>
              <a:t>proporcionalni</a:t>
            </a:r>
            <a:r>
              <a:rPr lang="hr-HR" sz="2200" dirty="0"/>
              <a:t> i temeljiti se na prethodno definiranim kriterijima</a:t>
            </a:r>
          </a:p>
          <a:p>
            <a:endParaRPr lang="en-IE" sz="2400" dirty="0"/>
          </a:p>
        </p:txBody>
      </p:sp>
      <p:pic>
        <p:nvPicPr>
          <p:cNvPr id="8" name="Picture 7" descr="males-2358241_1920.jpg"/>
          <p:cNvPicPr>
            <a:picLocks noChangeAspect="1"/>
          </p:cNvPicPr>
          <p:nvPr/>
        </p:nvPicPr>
        <p:blipFill>
          <a:blip r:embed="rId3" cstate="print"/>
          <a:srcRect l="15244" t="6533" r="12891" b="4180"/>
          <a:stretch>
            <a:fillRect/>
          </a:stretch>
        </p:blipFill>
        <p:spPr>
          <a:xfrm>
            <a:off x="6444208" y="1357298"/>
            <a:ext cx="1913144" cy="2376937"/>
          </a:xfrm>
          <a:prstGeom prst="rect">
            <a:avLst/>
          </a:prstGeom>
        </p:spPr>
      </p:pic>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10</a:t>
            </a:fld>
            <a:endParaRPr lang="en-IE"/>
          </a:p>
        </p:txBody>
      </p:sp>
      <p:sp>
        <p:nvSpPr>
          <p:cNvPr id="5" name="Title 4"/>
          <p:cNvSpPr>
            <a:spLocks noGrp="1"/>
          </p:cNvSpPr>
          <p:nvPr>
            <p:ph type="title"/>
          </p:nvPr>
        </p:nvSpPr>
        <p:spPr/>
        <p:txBody>
          <a:bodyPr/>
          <a:lstStyle/>
          <a:p>
            <a:r>
              <a:rPr lang="hr-HR"/>
              <a:t>Direktive o nabavi iz 2014.</a:t>
            </a:r>
          </a:p>
        </p:txBody>
      </p:sp>
      <p:sp>
        <p:nvSpPr>
          <p:cNvPr id="6" name="Text Placeholder 5"/>
          <p:cNvSpPr>
            <a:spLocks noGrp="1"/>
          </p:cNvSpPr>
          <p:nvPr>
            <p:ph type="body" sz="quarter" idx="13"/>
          </p:nvPr>
        </p:nvSpPr>
        <p:spPr>
          <a:xfrm>
            <a:off x="457200" y="1125538"/>
            <a:ext cx="7992119" cy="575270"/>
          </a:xfrm>
        </p:spPr>
        <p:txBody>
          <a:bodyPr/>
          <a:lstStyle/>
          <a:p>
            <a:r>
              <a:rPr lang="hr-HR"/>
              <a:t>Isključenje + Odabir</a:t>
            </a:r>
          </a:p>
        </p:txBody>
      </p:sp>
      <p:pic>
        <p:nvPicPr>
          <p:cNvPr id="7" name="Picture 6" descr="males-2339851_1920.jpg"/>
          <p:cNvPicPr>
            <a:picLocks noChangeAspect="1"/>
          </p:cNvPicPr>
          <p:nvPr/>
        </p:nvPicPr>
        <p:blipFill>
          <a:blip r:embed="rId4" cstate="print"/>
          <a:srcRect l="18263" t="1915" r="25688"/>
          <a:stretch>
            <a:fillRect/>
          </a:stretch>
        </p:blipFill>
        <p:spPr>
          <a:xfrm>
            <a:off x="7000892" y="3714752"/>
            <a:ext cx="1428758" cy="2500306"/>
          </a:xfrm>
          <a:prstGeom prst="rect">
            <a:avLst/>
          </a:prstGeom>
        </p:spPr>
      </p:pic>
    </p:spTree>
    <p:extLst>
      <p:ext uri="{BB962C8B-B14F-4D97-AF65-F5344CB8AC3E}">
        <p14:creationId xmlns:p14="http://schemas.microsoft.com/office/powerpoint/2010/main" val="139097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port-1020132_1920.jpg"/>
          <p:cNvPicPr>
            <a:picLocks noChangeAspect="1"/>
          </p:cNvPicPr>
          <p:nvPr/>
        </p:nvPicPr>
        <p:blipFill>
          <a:blip r:embed="rId3" cstate="print"/>
          <a:srcRect l="4348" t="19566" r="6522" b="6521"/>
          <a:stretch>
            <a:fillRect/>
          </a:stretch>
        </p:blipFill>
        <p:spPr>
          <a:xfrm>
            <a:off x="4714876" y="3643314"/>
            <a:ext cx="3429024" cy="2843581"/>
          </a:xfrm>
          <a:prstGeom prst="rect">
            <a:avLst/>
          </a:prstGeom>
        </p:spPr>
      </p:pic>
      <p:sp>
        <p:nvSpPr>
          <p:cNvPr id="11" name="Content Placeholder 10"/>
          <p:cNvSpPr>
            <a:spLocks noGrp="1"/>
          </p:cNvSpPr>
          <p:nvPr>
            <p:ph idx="1"/>
          </p:nvPr>
        </p:nvSpPr>
        <p:spPr>
          <a:xfrm>
            <a:off x="428596" y="1663308"/>
            <a:ext cx="7715304" cy="4660950"/>
          </a:xfrm>
        </p:spPr>
        <p:txBody>
          <a:bodyPr>
            <a:normAutofit/>
          </a:bodyPr>
          <a:lstStyle/>
          <a:p>
            <a:r>
              <a:rPr lang="hr-HR" sz="2000" dirty="0"/>
              <a:t>Tehničke specifikacije jesu </a:t>
            </a:r>
            <a:r>
              <a:rPr lang="hr-HR" sz="2000" b="1" dirty="0">
                <a:solidFill>
                  <a:schemeClr val="tx2"/>
                </a:solidFill>
              </a:rPr>
              <a:t>minimalni uvjeti</a:t>
            </a:r>
            <a:r>
              <a:rPr lang="hr-HR" sz="2000" b="1" dirty="0"/>
              <a:t> </a:t>
            </a:r>
            <a:r>
              <a:rPr lang="hr-HR" sz="2000" dirty="0"/>
              <a:t>koje trebaju zadovoljavati svi ponuditelji, primjerice: „Svi proizvodi moraju sadržavati barem 65 % recikliranog materijala”</a:t>
            </a:r>
          </a:p>
          <a:p>
            <a:r>
              <a:rPr lang="hr-HR" sz="2000" dirty="0"/>
              <a:t>Ponuditelji koji ne zadovoljavaju tehničke specifikacije moraju biti odbijeni</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11</a:t>
            </a:fld>
            <a:endParaRPr lang="en-IE"/>
          </a:p>
        </p:txBody>
      </p:sp>
      <p:sp>
        <p:nvSpPr>
          <p:cNvPr id="5" name="Title 4"/>
          <p:cNvSpPr>
            <a:spLocks noGrp="1"/>
          </p:cNvSpPr>
          <p:nvPr>
            <p:ph type="title"/>
          </p:nvPr>
        </p:nvSpPr>
        <p:spPr/>
        <p:txBody>
          <a:bodyPr/>
          <a:lstStyle/>
          <a:p>
            <a:r>
              <a:rPr lang="hr-HR"/>
              <a:t>Direktive o nabavi iz 2014.</a:t>
            </a:r>
          </a:p>
        </p:txBody>
      </p:sp>
      <p:sp>
        <p:nvSpPr>
          <p:cNvPr id="6" name="Text Placeholder 5"/>
          <p:cNvSpPr>
            <a:spLocks noGrp="1"/>
          </p:cNvSpPr>
          <p:nvPr>
            <p:ph type="body" sz="quarter" idx="13"/>
          </p:nvPr>
        </p:nvSpPr>
        <p:spPr>
          <a:xfrm>
            <a:off x="457200" y="1125538"/>
            <a:ext cx="7992119" cy="575270"/>
          </a:xfrm>
        </p:spPr>
        <p:txBody>
          <a:bodyPr/>
          <a:lstStyle/>
          <a:p>
            <a:r>
              <a:rPr lang="hr-HR"/>
              <a:t>Tehničke specifikacije</a:t>
            </a:r>
          </a:p>
        </p:txBody>
      </p:sp>
      <p:sp>
        <p:nvSpPr>
          <p:cNvPr id="9" name="TextBox 8"/>
          <p:cNvSpPr txBox="1"/>
          <p:nvPr/>
        </p:nvSpPr>
        <p:spPr>
          <a:xfrm>
            <a:off x="428596" y="3408734"/>
            <a:ext cx="5286412" cy="2600712"/>
          </a:xfrm>
          <a:prstGeom prst="rect">
            <a:avLst/>
          </a:prstGeom>
          <a:noFill/>
        </p:spPr>
        <p:txBody>
          <a:bodyPr wrap="square" rtlCol="0">
            <a:spAutoFit/>
          </a:bodyPr>
          <a:lstStyle/>
          <a:p>
            <a:pPr marL="363538" indent="-363538">
              <a:spcAft>
                <a:spcPts val="600"/>
              </a:spcAft>
              <a:buFont typeface="Arial" pitchFamily="34" charset="0"/>
              <a:buChar char="•"/>
            </a:pPr>
            <a:r>
              <a:rPr lang="hr-HR" sz="2000" dirty="0"/>
              <a:t>Tehničke specifikacije mogu se formulirati na više načina, uključujući </a:t>
            </a:r>
            <a:r>
              <a:rPr lang="hr-HR" sz="2000" b="1" dirty="0">
                <a:solidFill>
                  <a:schemeClr val="tx2"/>
                </a:solidFill>
              </a:rPr>
              <a:t>specifikacije koje se temelje na rezultatima ili funkcionalne </a:t>
            </a:r>
            <a:r>
              <a:rPr lang="hr-HR" sz="2000" dirty="0"/>
              <a:t>specifikacije (pogledajte 4. modul)</a:t>
            </a:r>
          </a:p>
          <a:p>
            <a:pPr marL="363538" indent="-363538">
              <a:buFont typeface="Arial" pitchFamily="34" charset="0"/>
              <a:buChar char="•"/>
            </a:pPr>
            <a:r>
              <a:rPr lang="hr-HR" sz="2000" dirty="0"/>
              <a:t>Specifikacije se mogu odnositi na bilo koju fazu životnog ciklusa, npr. na proizvodne metode</a:t>
            </a:r>
          </a:p>
          <a:p>
            <a:pPr>
              <a:buFont typeface="Arial" pitchFamily="34" charset="0"/>
              <a:buChar char="•"/>
            </a:pPr>
            <a:endParaRPr lang="en-GB" dirty="0"/>
          </a:p>
        </p:txBody>
      </p:sp>
    </p:spTree>
    <p:extLst>
      <p:ext uri="{BB962C8B-B14F-4D97-AF65-F5344CB8AC3E}">
        <p14:creationId xmlns:p14="http://schemas.microsoft.com/office/powerpoint/2010/main" val="84856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p-1010916_1920.jpg"/>
          <p:cNvPicPr>
            <a:picLocks noChangeAspect="1"/>
          </p:cNvPicPr>
          <p:nvPr/>
        </p:nvPicPr>
        <p:blipFill>
          <a:blip r:embed="rId3" cstate="print"/>
          <a:srcRect l="23958" r="30208"/>
          <a:stretch>
            <a:fillRect/>
          </a:stretch>
        </p:blipFill>
        <p:spPr>
          <a:xfrm>
            <a:off x="6500826" y="2143116"/>
            <a:ext cx="1866309" cy="4071918"/>
          </a:xfrm>
          <a:prstGeom prst="rect">
            <a:avLst/>
          </a:prstGeom>
        </p:spPr>
      </p:pic>
      <p:sp>
        <p:nvSpPr>
          <p:cNvPr id="11" name="Content Placeholder 10"/>
          <p:cNvSpPr>
            <a:spLocks noGrp="1"/>
          </p:cNvSpPr>
          <p:nvPr>
            <p:ph idx="1"/>
          </p:nvPr>
        </p:nvSpPr>
        <p:spPr>
          <a:xfrm>
            <a:off x="500034" y="1628800"/>
            <a:ext cx="6143668" cy="4954872"/>
          </a:xfrm>
        </p:spPr>
        <p:txBody>
          <a:bodyPr>
            <a:normAutofit fontScale="92500" lnSpcReduction="10000"/>
          </a:bodyPr>
          <a:lstStyle/>
          <a:p>
            <a:pPr>
              <a:lnSpc>
                <a:spcPct val="110000"/>
              </a:lnSpc>
              <a:spcBef>
                <a:spcPts val="0"/>
              </a:spcBef>
              <a:spcAft>
                <a:spcPts val="600"/>
              </a:spcAft>
            </a:pPr>
            <a:r>
              <a:rPr lang="hr-HR" sz="2600"/>
              <a:t>Prema direktivama iz 2014., svi ugovori moraju se dodijeliti na temelju „ekonomski najpovoljnije ponude”.</a:t>
            </a:r>
          </a:p>
          <a:p>
            <a:pPr>
              <a:lnSpc>
                <a:spcPct val="110000"/>
              </a:lnSpc>
              <a:spcBef>
                <a:spcPts val="0"/>
              </a:spcBef>
              <a:spcAft>
                <a:spcPts val="600"/>
              </a:spcAft>
            </a:pPr>
            <a:r>
              <a:rPr lang="hr-HR" sz="2600"/>
              <a:t>To omogućuje kombiniranje troška (uključujući trošak životnog ciklusa) i kvalitativnih kriterija koje će utvrditi naručitelj</a:t>
            </a:r>
          </a:p>
          <a:p>
            <a:pPr marL="363538" indent="-363538">
              <a:lnSpc>
                <a:spcPct val="110000"/>
              </a:lnSpc>
              <a:spcBef>
                <a:spcPts val="0"/>
              </a:spcBef>
              <a:spcAft>
                <a:spcPts val="600"/>
              </a:spcAft>
            </a:pPr>
            <a:r>
              <a:rPr lang="hr-HR" sz="2600"/>
              <a:t>Okolišne se značajke mogu evaluirati ako su </a:t>
            </a:r>
            <a:r>
              <a:rPr lang="hr-HR" sz="2600" b="1">
                <a:solidFill>
                  <a:schemeClr val="tx2"/>
                </a:solidFill>
              </a:rPr>
              <a:t>povezane s predmetom</a:t>
            </a:r>
          </a:p>
          <a:p>
            <a:pPr marL="363538" indent="-363538">
              <a:lnSpc>
                <a:spcPct val="110000"/>
              </a:lnSpc>
              <a:spcBef>
                <a:spcPts val="0"/>
              </a:spcBef>
              <a:spcAft>
                <a:spcPts val="600"/>
              </a:spcAft>
            </a:pPr>
            <a:r>
              <a:rPr lang="hr-HR" sz="2600" b="1">
                <a:solidFill>
                  <a:schemeClr val="tx2"/>
                </a:solidFill>
              </a:rPr>
              <a:t>Trošak životnog ciklusa </a:t>
            </a:r>
            <a:r>
              <a:rPr lang="hr-HR" sz="2600"/>
              <a:t>može se primijeniti za izračun stvarnih troškova vlasništva, uključujući troškove povezane s okolišem</a:t>
            </a:r>
          </a:p>
          <a:p>
            <a:endParaRPr lang="en-IE" sz="2400" dirty="0"/>
          </a:p>
          <a:p>
            <a:pPr marL="0" indent="0">
              <a:buNone/>
            </a:pPr>
            <a:endParaRPr lang="en-IE" dirty="0"/>
          </a:p>
          <a:p>
            <a:endParaRPr lang="en-IE" dirty="0"/>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12</a:t>
            </a:fld>
            <a:endParaRPr lang="en-IE"/>
          </a:p>
        </p:txBody>
      </p:sp>
      <p:sp>
        <p:nvSpPr>
          <p:cNvPr id="5" name="Title 4"/>
          <p:cNvSpPr>
            <a:spLocks noGrp="1"/>
          </p:cNvSpPr>
          <p:nvPr>
            <p:ph type="title"/>
          </p:nvPr>
        </p:nvSpPr>
        <p:spPr/>
        <p:txBody>
          <a:bodyPr/>
          <a:lstStyle/>
          <a:p>
            <a:r>
              <a:rPr lang="hr-HR"/>
              <a:t>Direktive o nabavi iz 2014.</a:t>
            </a:r>
          </a:p>
        </p:txBody>
      </p:sp>
      <p:sp>
        <p:nvSpPr>
          <p:cNvPr id="6" name="Text Placeholder 5"/>
          <p:cNvSpPr>
            <a:spLocks noGrp="1"/>
          </p:cNvSpPr>
          <p:nvPr>
            <p:ph type="body" sz="quarter" idx="13"/>
          </p:nvPr>
        </p:nvSpPr>
        <p:spPr>
          <a:xfrm>
            <a:off x="457200" y="1125538"/>
            <a:ext cx="7992119" cy="575270"/>
          </a:xfrm>
        </p:spPr>
        <p:txBody>
          <a:bodyPr/>
          <a:lstStyle/>
          <a:p>
            <a:r>
              <a:rPr lang="hr-HR"/>
              <a:t>Kriterij dodjele</a:t>
            </a:r>
          </a:p>
        </p:txBody>
      </p:sp>
    </p:spTree>
    <p:extLst>
      <p:ext uri="{BB962C8B-B14F-4D97-AF65-F5344CB8AC3E}">
        <p14:creationId xmlns:p14="http://schemas.microsoft.com/office/powerpoint/2010/main" val="422097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ntract-1020434_1920.jpg"/>
          <p:cNvPicPr>
            <a:picLocks noChangeAspect="1"/>
          </p:cNvPicPr>
          <p:nvPr/>
        </p:nvPicPr>
        <p:blipFill>
          <a:blip r:embed="rId3" cstate="print"/>
          <a:srcRect l="26000" t="4000" r="21999"/>
          <a:stretch>
            <a:fillRect/>
          </a:stretch>
        </p:blipFill>
        <p:spPr>
          <a:xfrm>
            <a:off x="6429388" y="2204864"/>
            <a:ext cx="2071702" cy="3824654"/>
          </a:xfrm>
          <a:prstGeom prst="rect">
            <a:avLst/>
          </a:prstGeom>
        </p:spPr>
      </p:pic>
      <p:sp>
        <p:nvSpPr>
          <p:cNvPr id="11" name="Content Placeholder 10"/>
          <p:cNvSpPr>
            <a:spLocks noGrp="1"/>
          </p:cNvSpPr>
          <p:nvPr>
            <p:ph idx="1"/>
          </p:nvPr>
        </p:nvSpPr>
        <p:spPr>
          <a:xfrm>
            <a:off x="457200" y="1288330"/>
            <a:ext cx="8003232" cy="4660950"/>
          </a:xfrm>
        </p:spPr>
        <p:txBody>
          <a:bodyPr>
            <a:normAutofit/>
          </a:bodyPr>
          <a:lstStyle/>
          <a:p>
            <a:endParaRPr lang="en-IE" dirty="0"/>
          </a:p>
          <a:p>
            <a:endParaRPr lang="en-IE" dirty="0"/>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13</a:t>
            </a:fld>
            <a:endParaRPr lang="en-IE"/>
          </a:p>
        </p:txBody>
      </p:sp>
      <p:sp>
        <p:nvSpPr>
          <p:cNvPr id="5" name="Title 4"/>
          <p:cNvSpPr>
            <a:spLocks noGrp="1"/>
          </p:cNvSpPr>
          <p:nvPr>
            <p:ph type="title"/>
          </p:nvPr>
        </p:nvSpPr>
        <p:spPr/>
        <p:txBody>
          <a:bodyPr/>
          <a:lstStyle/>
          <a:p>
            <a:r>
              <a:rPr lang="hr-HR"/>
              <a:t>Direktive o nabavi iz 2014.</a:t>
            </a:r>
          </a:p>
        </p:txBody>
      </p:sp>
      <p:sp>
        <p:nvSpPr>
          <p:cNvPr id="6" name="Content Placeholder 10">
            <a:extLst>
              <a:ext uri="{FF2B5EF4-FFF2-40B4-BE49-F238E27FC236}">
                <a16:creationId xmlns:a16="http://schemas.microsoft.com/office/drawing/2014/main" id="{A30AC8C6-AC37-4166-AE64-EA308E62C1BD}"/>
              </a:ext>
            </a:extLst>
          </p:cNvPr>
          <p:cNvSpPr txBox="1">
            <a:spLocks/>
          </p:cNvSpPr>
          <p:nvPr/>
        </p:nvSpPr>
        <p:spPr>
          <a:xfrm>
            <a:off x="467544" y="1714488"/>
            <a:ext cx="6500858" cy="48049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hr-HR" sz="2400"/>
              <a:t>Klauzule o izvršenju ugovora mogu uključivati elemente zelene javne nabave, primjerice: </a:t>
            </a:r>
          </a:p>
          <a:p>
            <a:r>
              <a:rPr lang="hr-HR" sz="2400"/>
              <a:t>da bi se reguliralo kako se roba pakira i dostavlja</a:t>
            </a:r>
          </a:p>
          <a:p>
            <a:r>
              <a:rPr lang="hr-HR" sz="2400"/>
              <a:t>da bi se u ugovoru o pružanju usluga (npr. čišćenje, priprema i dostava hrane) reguliralo kako se upravlja otpadom i recikliranjem</a:t>
            </a:r>
          </a:p>
          <a:p>
            <a:r>
              <a:rPr lang="hr-HR" sz="2400"/>
              <a:t>da bi se u ugovoru o radu utvrdila odgovornost glavnog ugovaratelja i podugovaratelja za zaštitu okoliša</a:t>
            </a:r>
          </a:p>
          <a:p>
            <a:pPr marL="0" indent="0">
              <a:buNone/>
            </a:pPr>
            <a:r>
              <a:rPr lang="hr-HR" sz="2400"/>
              <a:t>Klauzule o izvršenju ugovora moraju biti </a:t>
            </a:r>
            <a:r>
              <a:rPr lang="hr-HR" sz="2400" b="1">
                <a:solidFill>
                  <a:schemeClr val="tx2"/>
                </a:solidFill>
              </a:rPr>
              <a:t>povezane s predmetom </a:t>
            </a:r>
            <a:r>
              <a:rPr lang="hr-HR" sz="2400"/>
              <a:t>i unaprijed oglašene.</a:t>
            </a:r>
          </a:p>
          <a:p>
            <a:endParaRPr lang="en-IE" dirty="0"/>
          </a:p>
        </p:txBody>
      </p:sp>
      <p:sp>
        <p:nvSpPr>
          <p:cNvPr id="7" name="Text Placeholder 5"/>
          <p:cNvSpPr>
            <a:spLocks noGrp="1"/>
          </p:cNvSpPr>
          <p:nvPr>
            <p:ph type="body" sz="quarter" idx="13"/>
          </p:nvPr>
        </p:nvSpPr>
        <p:spPr>
          <a:xfrm>
            <a:off x="457200" y="1125538"/>
            <a:ext cx="7992119" cy="575270"/>
          </a:xfrm>
        </p:spPr>
        <p:txBody>
          <a:bodyPr/>
          <a:lstStyle/>
          <a:p>
            <a:r>
              <a:rPr lang="hr-HR"/>
              <a:t>Izvršenje ugovora</a:t>
            </a:r>
          </a:p>
        </p:txBody>
      </p:sp>
    </p:spTree>
    <p:extLst>
      <p:ext uri="{BB962C8B-B14F-4D97-AF65-F5344CB8AC3E}">
        <p14:creationId xmlns:p14="http://schemas.microsoft.com/office/powerpoint/2010/main" val="2713758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338" y="1232327"/>
            <a:ext cx="4041294" cy="4929411"/>
          </a:xfrm>
        </p:spPr>
        <p:txBody>
          <a:bodyPr>
            <a:normAutofit lnSpcReduction="10000"/>
          </a:bodyPr>
          <a:lstStyle/>
          <a:p>
            <a:r>
              <a:rPr lang="hr-HR" sz="2600"/>
              <a:t>Kriterij odabira, tehničke specifikacije, kriterij dodjele i ugovorne klauzule moraju biti </a:t>
            </a:r>
            <a:r>
              <a:rPr lang="hr-HR" sz="2600" b="1">
                <a:solidFill>
                  <a:schemeClr val="tx2"/>
                </a:solidFill>
              </a:rPr>
              <a:t>povezani s predmetom ugovora</a:t>
            </a:r>
            <a:br>
              <a:rPr lang="hr-HR" sz="2600" b="1">
                <a:solidFill>
                  <a:schemeClr val="tx2"/>
                </a:solidFill>
              </a:rPr>
            </a:br>
            <a:endParaRPr lang="hr-HR" sz="2600" b="1">
              <a:solidFill>
                <a:schemeClr val="tx2"/>
              </a:solidFill>
            </a:endParaRPr>
          </a:p>
          <a:p>
            <a:r>
              <a:rPr lang="hr-HR" sz="2600"/>
              <a:t>Važno za zelenu javnu nabavu jer se time ograničava mogućnost sagledavanja cjelokupnih praksi društva koje podnosi ponudu</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14</a:t>
            </a:fld>
            <a:endParaRPr lang="en-IE"/>
          </a:p>
        </p:txBody>
      </p:sp>
      <p:sp>
        <p:nvSpPr>
          <p:cNvPr id="5" name="Title 4"/>
          <p:cNvSpPr>
            <a:spLocks noGrp="1"/>
          </p:cNvSpPr>
          <p:nvPr>
            <p:ph type="title"/>
          </p:nvPr>
        </p:nvSpPr>
        <p:spPr/>
        <p:txBody>
          <a:bodyPr/>
          <a:lstStyle/>
          <a:p>
            <a:r>
              <a:rPr lang="hr-HR"/>
              <a:t>Poveznica s predmetom</a:t>
            </a:r>
          </a:p>
        </p:txBody>
      </p:sp>
      <p:sp>
        <p:nvSpPr>
          <p:cNvPr id="7" name="Text Placeholder 6"/>
          <p:cNvSpPr>
            <a:spLocks noGrp="1"/>
          </p:cNvSpPr>
          <p:nvPr>
            <p:ph type="body" idx="14"/>
          </p:nvPr>
        </p:nvSpPr>
        <p:spPr>
          <a:xfrm>
            <a:off x="4345632" y="1088740"/>
            <a:ext cx="4186808" cy="389223"/>
          </a:xfrm>
        </p:spPr>
        <p:txBody>
          <a:bodyPr>
            <a:normAutofit fontScale="92500" lnSpcReduction="20000"/>
          </a:bodyPr>
          <a:lstStyle/>
          <a:p>
            <a:pPr algn="ctr"/>
            <a:r>
              <a:rPr lang="hr-HR"/>
              <a:t>Definicija predmeta ugovora</a:t>
            </a:r>
          </a:p>
        </p:txBody>
      </p:sp>
      <p:sp>
        <p:nvSpPr>
          <p:cNvPr id="8" name="Content Placeholder 7"/>
          <p:cNvSpPr>
            <a:spLocks noGrp="1"/>
          </p:cNvSpPr>
          <p:nvPr>
            <p:ph sz="half" idx="2"/>
          </p:nvPr>
        </p:nvSpPr>
        <p:spPr>
          <a:xfrm>
            <a:off x="4345632" y="1477963"/>
            <a:ext cx="4186808" cy="4878387"/>
          </a:xfrm>
        </p:spPr>
        <p:txBody>
          <a:bodyPr>
            <a:noAutofit/>
          </a:bodyPr>
          <a:lstStyle/>
          <a:p>
            <a:pPr marL="0" indent="0">
              <a:spcAft>
                <a:spcPts val="600"/>
              </a:spcAft>
              <a:buNone/>
            </a:pPr>
            <a:r>
              <a:rPr lang="hr-HR" sz="2100" i="1"/>
              <a:t>„[mjerila koja]</a:t>
            </a:r>
            <a:r>
              <a:rPr lang="hr-HR" sz="2100"/>
              <a:t>se odnose na radove, robu ili usluge koje se pružaju u okviru tog ugovora u bilo kojem aspektu i u bilo kojoj fazi njihovog životnog vijeka, uključujući čimbenike obuhvaćene u: </a:t>
            </a:r>
          </a:p>
          <a:p>
            <a:pPr marL="0" indent="0">
              <a:spcAft>
                <a:spcPts val="600"/>
              </a:spcAft>
              <a:buNone/>
            </a:pPr>
            <a:r>
              <a:rPr lang="hr-HR" sz="2100"/>
              <a:t>(a) određenom postupku proizvodnje, nabave ili trgovine tim radovima, robom ili usluga; ili</a:t>
            </a:r>
          </a:p>
          <a:p>
            <a:pPr marL="0" indent="0">
              <a:spcAft>
                <a:spcPts val="600"/>
              </a:spcAft>
              <a:buNone/>
            </a:pPr>
            <a:r>
              <a:rPr lang="hr-HR" sz="2100"/>
              <a:t>(b) određenom postupku za drugu fazu njihovog životnog vijeka, i onda kada takvi čimbenici nisu dio njihovog materijalnog sadržaja.” (Članak 67.)</a:t>
            </a:r>
          </a:p>
        </p:txBody>
      </p:sp>
    </p:spTree>
    <p:extLst>
      <p:ext uri="{BB962C8B-B14F-4D97-AF65-F5344CB8AC3E}">
        <p14:creationId xmlns:p14="http://schemas.microsoft.com/office/powerpoint/2010/main" val="48581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rame-1013725_1920.jpg"/>
          <p:cNvPicPr>
            <a:picLocks noChangeAspect="1"/>
          </p:cNvPicPr>
          <p:nvPr/>
        </p:nvPicPr>
        <p:blipFill>
          <a:blip r:embed="rId3" cstate="print"/>
          <a:stretch>
            <a:fillRect/>
          </a:stretch>
        </p:blipFill>
        <p:spPr>
          <a:xfrm>
            <a:off x="4714876" y="2143116"/>
            <a:ext cx="3714752" cy="3714752"/>
          </a:xfrm>
          <a:prstGeom prst="rect">
            <a:avLst/>
          </a:prstGeom>
        </p:spPr>
      </p:pic>
      <p:sp>
        <p:nvSpPr>
          <p:cNvPr id="11" name="Content Placeholder 10"/>
          <p:cNvSpPr>
            <a:spLocks noGrp="1"/>
          </p:cNvSpPr>
          <p:nvPr>
            <p:ph idx="1"/>
          </p:nvPr>
        </p:nvSpPr>
        <p:spPr>
          <a:xfrm>
            <a:off x="457200" y="1288330"/>
            <a:ext cx="8003232" cy="4660950"/>
          </a:xfrm>
        </p:spPr>
        <p:txBody>
          <a:bodyPr>
            <a:normAutofit/>
          </a:bodyPr>
          <a:lstStyle/>
          <a:p>
            <a:endParaRPr lang="en-IE" dirty="0"/>
          </a:p>
          <a:p>
            <a:endParaRPr lang="en-IE" dirty="0"/>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15</a:t>
            </a:fld>
            <a:endParaRPr lang="en-IE"/>
          </a:p>
        </p:txBody>
      </p:sp>
      <p:sp>
        <p:nvSpPr>
          <p:cNvPr id="5" name="Title 4"/>
          <p:cNvSpPr>
            <a:spLocks noGrp="1"/>
          </p:cNvSpPr>
          <p:nvPr>
            <p:ph type="title"/>
          </p:nvPr>
        </p:nvSpPr>
        <p:spPr/>
        <p:txBody>
          <a:bodyPr/>
          <a:lstStyle/>
          <a:p>
            <a:r>
              <a:rPr lang="hr-HR"/>
              <a:t>Definiranje predmeta ugovora</a:t>
            </a:r>
          </a:p>
        </p:txBody>
      </p:sp>
      <p:sp>
        <p:nvSpPr>
          <p:cNvPr id="6" name="Content Placeholder 10">
            <a:extLst>
              <a:ext uri="{FF2B5EF4-FFF2-40B4-BE49-F238E27FC236}">
                <a16:creationId xmlns:a16="http://schemas.microsoft.com/office/drawing/2014/main" id="{7E28A2A6-9E5D-4D38-A118-0826B186A16C}"/>
              </a:ext>
            </a:extLst>
          </p:cNvPr>
          <p:cNvSpPr txBox="1">
            <a:spLocks/>
          </p:cNvSpPr>
          <p:nvPr/>
        </p:nvSpPr>
        <p:spPr>
          <a:xfrm>
            <a:off x="460524" y="1291406"/>
            <a:ext cx="4687540" cy="50649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sz="2600"/>
              <a:t>Naručitelji mogu slobodno definirati predmet svakog ugovora i to mogu učiniti na način koji izričito uključuje ciljeve zaštite okoliša</a:t>
            </a:r>
          </a:p>
          <a:p>
            <a:r>
              <a:rPr lang="hr-HR" sz="2600"/>
              <a:t>Definicija će utjecati na opseg kriterija zelene javne nabave koji možete primijeniti</a:t>
            </a:r>
          </a:p>
          <a:p>
            <a:r>
              <a:rPr lang="hr-HR" sz="2600"/>
              <a:t>Važan može biti i izbor između ugovora o pružanju usluga i ugovora o nabavi</a:t>
            </a:r>
          </a:p>
          <a:p>
            <a:endParaRPr lang="en-IE" dirty="0"/>
          </a:p>
        </p:txBody>
      </p:sp>
    </p:spTree>
    <p:extLst>
      <p:ext uri="{BB962C8B-B14F-4D97-AF65-F5344CB8AC3E}">
        <p14:creationId xmlns:p14="http://schemas.microsoft.com/office/powerpoint/2010/main" val="4085595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88330"/>
            <a:ext cx="8003232" cy="4660950"/>
          </a:xfrm>
        </p:spPr>
        <p:txBody>
          <a:bodyPr>
            <a:normAutofit/>
          </a:bodyPr>
          <a:lstStyle/>
          <a:p>
            <a:endParaRPr lang="en-IE" dirty="0"/>
          </a:p>
          <a:p>
            <a:endParaRPr lang="en-IE" dirty="0"/>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16</a:t>
            </a:fld>
            <a:endParaRPr lang="en-IE"/>
          </a:p>
        </p:txBody>
      </p:sp>
      <p:sp>
        <p:nvSpPr>
          <p:cNvPr id="5" name="Title 4"/>
          <p:cNvSpPr>
            <a:spLocks noGrp="1"/>
          </p:cNvSpPr>
          <p:nvPr>
            <p:ph type="title"/>
          </p:nvPr>
        </p:nvSpPr>
        <p:spPr/>
        <p:txBody>
          <a:bodyPr/>
          <a:lstStyle/>
          <a:p>
            <a:r>
              <a:rPr lang="hr-HR"/>
              <a:t>Primjeri kriterija koji jesu/nisu predmet ugovora</a:t>
            </a:r>
          </a:p>
        </p:txBody>
      </p:sp>
      <p:sp>
        <p:nvSpPr>
          <p:cNvPr id="2" name="TextBox 1">
            <a:extLst>
              <a:ext uri="{FF2B5EF4-FFF2-40B4-BE49-F238E27FC236}">
                <a16:creationId xmlns:a16="http://schemas.microsoft.com/office/drawing/2014/main" id="{2708714D-07EA-4232-A48A-3EAAC3A6963C}"/>
              </a:ext>
            </a:extLst>
          </p:cNvPr>
          <p:cNvSpPr txBox="1"/>
          <p:nvPr/>
        </p:nvSpPr>
        <p:spPr>
          <a:xfrm>
            <a:off x="457200" y="1347584"/>
            <a:ext cx="7920880" cy="4785926"/>
          </a:xfrm>
          <a:prstGeom prst="rect">
            <a:avLst/>
          </a:prstGeom>
          <a:noFill/>
        </p:spPr>
        <p:txBody>
          <a:bodyPr wrap="square" rtlCol="0">
            <a:spAutoFit/>
          </a:bodyPr>
          <a:lstStyle/>
          <a:p>
            <a:pPr marL="342900" indent="-342900">
              <a:spcAft>
                <a:spcPts val="600"/>
              </a:spcAft>
              <a:buClr>
                <a:srgbClr val="9BB51B"/>
              </a:buClr>
              <a:buFont typeface="Wingdings" panose="05000000000000000000" pitchFamily="2" charset="2"/>
              <a:buChar char="ü"/>
            </a:pPr>
            <a:r>
              <a:rPr lang="hr-HR" sz="2000" dirty="0"/>
              <a:t>U ugovoru o nabavi uniformi, zahtjev da uniforme budu izrađene od organskog pamuka</a:t>
            </a:r>
          </a:p>
          <a:p>
            <a:pPr marL="342900" indent="-342900">
              <a:spcAft>
                <a:spcPts val="600"/>
              </a:spcAft>
              <a:buClr>
                <a:srgbClr val="9BB51B"/>
              </a:buClr>
              <a:buFont typeface="Wingdings" panose="05000000000000000000" pitchFamily="2" charset="2"/>
              <a:buChar char="ü"/>
            </a:pPr>
            <a:r>
              <a:rPr lang="hr-HR" sz="2000" dirty="0"/>
              <a:t>U ugovoru za usluge čišćenja, dodatni bodovi dostupni za upotrebu proizvoda s oznakom zaštite okoliša</a:t>
            </a:r>
          </a:p>
          <a:p>
            <a:pPr marL="342900" indent="-342900">
              <a:spcAft>
                <a:spcPts val="600"/>
              </a:spcAft>
              <a:buClr>
                <a:srgbClr val="9BB51B"/>
              </a:buClr>
              <a:buFont typeface="Wingdings" panose="05000000000000000000" pitchFamily="2" charset="2"/>
              <a:buChar char="ü"/>
            </a:pPr>
            <a:r>
              <a:rPr lang="hr-HR" sz="2000" dirty="0"/>
              <a:t>Zahtjev da društvo provodi mjere za upravljanje lancem opskrbe koje se odnose na određene ekološke probleme (npr. sigurno rukovanje kemikalijama)</a:t>
            </a:r>
          </a:p>
          <a:p>
            <a:pPr marL="358775" indent="-358775">
              <a:spcAft>
                <a:spcPts val="600"/>
              </a:spcAft>
              <a:buClr>
                <a:srgbClr val="FF0000"/>
              </a:buClr>
              <a:buFont typeface="Calibri" panose="020F0502020204030204" pitchFamily="34" charset="0"/>
              <a:buChar char="Х"/>
            </a:pPr>
            <a:r>
              <a:rPr lang="hr-HR" sz="2000" dirty="0"/>
              <a:t>U ugovoru o nabavi uniformi, zahtjev da dobavljači upotrebljavaju samo organski pamuk u </a:t>
            </a:r>
            <a:r>
              <a:rPr lang="hr-HR" sz="2000" b="1" u="sng" dirty="0"/>
              <a:t>svim</a:t>
            </a:r>
            <a:r>
              <a:rPr lang="hr-HR" sz="2000" dirty="0"/>
              <a:t> svojim proizvodima</a:t>
            </a:r>
          </a:p>
          <a:p>
            <a:pPr marL="358775" indent="-358775">
              <a:spcAft>
                <a:spcPts val="600"/>
              </a:spcAft>
              <a:buClr>
                <a:srgbClr val="FF0000"/>
              </a:buClr>
              <a:buFont typeface="Calibri" panose="020F0502020204030204" pitchFamily="34" charset="0"/>
              <a:buChar char="Х"/>
            </a:pPr>
            <a:r>
              <a:rPr lang="hr-HR" sz="2000" dirty="0"/>
              <a:t>U ugovoru za usluge čišćenja, dodatni bodovi za društva koja upotrebljavaju proizvode s oznakom zaštite okoliša u </a:t>
            </a:r>
            <a:r>
              <a:rPr lang="hr-HR" sz="2000" b="1" u="sng" dirty="0"/>
              <a:t>svim</a:t>
            </a:r>
            <a:r>
              <a:rPr lang="hr-HR" sz="2000" dirty="0"/>
              <a:t> svojim ugovorima</a:t>
            </a:r>
          </a:p>
          <a:p>
            <a:pPr marL="358775" indent="-358775">
              <a:spcAft>
                <a:spcPts val="600"/>
              </a:spcAft>
              <a:buClr>
                <a:srgbClr val="FF0000"/>
              </a:buClr>
              <a:buFont typeface="Calibri" panose="020F0502020204030204" pitchFamily="34" charset="0"/>
              <a:buChar char="Х"/>
            </a:pPr>
            <a:r>
              <a:rPr lang="hr-HR" sz="2000" dirty="0"/>
              <a:t>Zahtjev da se društvo angažira u „održivoj nabavi” (bez dodatne definicije)</a:t>
            </a:r>
          </a:p>
        </p:txBody>
      </p:sp>
    </p:spTree>
    <p:extLst>
      <p:ext uri="{BB962C8B-B14F-4D97-AF65-F5344CB8AC3E}">
        <p14:creationId xmlns:p14="http://schemas.microsoft.com/office/powerpoint/2010/main" val="3888931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sz="half" idx="2"/>
          </p:nvPr>
        </p:nvSpPr>
        <p:spPr>
          <a:xfrm>
            <a:off x="457200" y="1681040"/>
            <a:ext cx="3826768" cy="1008112"/>
          </a:xfrm>
        </p:spPr>
        <p:txBody>
          <a:bodyPr lIns="72000" rIns="72000">
            <a:noAutofit/>
          </a:bodyPr>
          <a:lstStyle/>
          <a:p>
            <a:pPr marL="0" indent="0">
              <a:buNone/>
            </a:pPr>
            <a:r>
              <a:rPr lang="hr-HR" sz="2000" b="1" dirty="0"/>
              <a:t>Otvoreni postupak </a:t>
            </a:r>
            <a:r>
              <a:rPr lang="hr-HR" sz="2000" dirty="0"/>
              <a:t>– ponude može podnijeti bilo koji gospodarski subjekt</a:t>
            </a:r>
          </a:p>
        </p:txBody>
      </p:sp>
      <p:sp>
        <p:nvSpPr>
          <p:cNvPr id="6" name="Footer Placeholder 5"/>
          <p:cNvSpPr>
            <a:spLocks noGrp="1"/>
          </p:cNvSpPr>
          <p:nvPr>
            <p:ph type="ftr" sz="quarter" idx="11"/>
          </p:nvPr>
        </p:nvSpPr>
        <p:spPr/>
        <p:txBody>
          <a:bodyPr/>
          <a:lstStyle/>
          <a:p>
            <a:r>
              <a:rPr lang="hr-HR"/>
              <a:t>3. modul: Pravni aspekti zelene javne nabave</a:t>
            </a:r>
          </a:p>
        </p:txBody>
      </p:sp>
      <p:sp>
        <p:nvSpPr>
          <p:cNvPr id="7" name="Slide Number Placeholder 6"/>
          <p:cNvSpPr>
            <a:spLocks noGrp="1"/>
          </p:cNvSpPr>
          <p:nvPr>
            <p:ph type="sldNum" sz="quarter" idx="12"/>
          </p:nvPr>
        </p:nvSpPr>
        <p:spPr/>
        <p:txBody>
          <a:bodyPr/>
          <a:lstStyle/>
          <a:p>
            <a:fld id="{ABDDF610-95E4-4D46-B96C-4D9FBF39C128}" type="slidenum">
              <a:rPr lang="en-IE" smtClean="0"/>
              <a:pPr/>
              <a:t>17</a:t>
            </a:fld>
            <a:endParaRPr lang="en-IE"/>
          </a:p>
        </p:txBody>
      </p:sp>
      <p:sp>
        <p:nvSpPr>
          <p:cNvPr id="25" name="Title 24"/>
          <p:cNvSpPr>
            <a:spLocks noGrp="1"/>
          </p:cNvSpPr>
          <p:nvPr>
            <p:ph type="title"/>
          </p:nvPr>
        </p:nvSpPr>
        <p:spPr/>
        <p:txBody>
          <a:bodyPr/>
          <a:lstStyle/>
          <a:p>
            <a:r>
              <a:rPr lang="hr-HR"/>
              <a:t>Izbor postupaka</a:t>
            </a:r>
          </a:p>
        </p:txBody>
      </p:sp>
      <p:sp>
        <p:nvSpPr>
          <p:cNvPr id="8" name="Content Placeholder 26">
            <a:extLst>
              <a:ext uri="{FF2B5EF4-FFF2-40B4-BE49-F238E27FC236}">
                <a16:creationId xmlns:a16="http://schemas.microsoft.com/office/drawing/2014/main" id="{7C0ED48D-0D9C-4885-870E-5474EFC22657}"/>
              </a:ext>
            </a:extLst>
          </p:cNvPr>
          <p:cNvSpPr txBox="1">
            <a:spLocks/>
          </p:cNvSpPr>
          <p:nvPr/>
        </p:nvSpPr>
        <p:spPr>
          <a:xfrm>
            <a:off x="457200" y="2953097"/>
            <a:ext cx="3826768" cy="1215752"/>
          </a:xfrm>
          <a:prstGeom prst="rect">
            <a:avLst/>
          </a:prstGeom>
          <a:solidFill>
            <a:schemeClr val="accent4">
              <a:lumMod val="60000"/>
              <a:lumOff val="40000"/>
            </a:schemeClr>
          </a:solidFill>
        </p:spPr>
        <p:txBody>
          <a:bodyPr vert="horz" lIns="72000" tIns="45720" rIns="7200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hr-HR" sz="2000" b="1" dirty="0"/>
              <a:t>Ograničeni postupak </a:t>
            </a:r>
            <a:r>
              <a:rPr lang="hr-HR" sz="2000" dirty="0"/>
              <a:t>– na temelju objektivnih kriterija odabrano je najmanje pet ponuditelja</a:t>
            </a:r>
          </a:p>
        </p:txBody>
      </p:sp>
      <p:sp>
        <p:nvSpPr>
          <p:cNvPr id="9" name="Content Placeholder 26">
            <a:extLst>
              <a:ext uri="{FF2B5EF4-FFF2-40B4-BE49-F238E27FC236}">
                <a16:creationId xmlns:a16="http://schemas.microsoft.com/office/drawing/2014/main" id="{8BCF8245-C96E-4C43-AC56-F6FBC1A7FB83}"/>
              </a:ext>
            </a:extLst>
          </p:cNvPr>
          <p:cNvSpPr txBox="1">
            <a:spLocks/>
          </p:cNvSpPr>
          <p:nvPr/>
        </p:nvSpPr>
        <p:spPr>
          <a:xfrm>
            <a:off x="457200" y="4365104"/>
            <a:ext cx="3826768" cy="1827290"/>
          </a:xfrm>
          <a:prstGeom prst="rect">
            <a:avLst/>
          </a:prstGeom>
          <a:solidFill>
            <a:schemeClr val="accent4">
              <a:lumMod val="60000"/>
              <a:lumOff val="40000"/>
            </a:schemeClr>
          </a:solidFill>
        </p:spPr>
        <p:txBody>
          <a:bodyPr vert="horz" lIns="72000" tIns="45720" rIns="7200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hr-HR" sz="2000" b="1" dirty="0"/>
              <a:t>Natjecateljski postupak uz pregovore </a:t>
            </a:r>
            <a:r>
              <a:rPr lang="hr-HR" sz="2000" dirty="0"/>
              <a:t>– na temelju objektivnih kriterija odabrana su najmanje tri ponuditelja; o ponudama se može pregovarati</a:t>
            </a:r>
          </a:p>
        </p:txBody>
      </p:sp>
      <p:sp>
        <p:nvSpPr>
          <p:cNvPr id="11" name="Content Placeholder 26">
            <a:extLst>
              <a:ext uri="{FF2B5EF4-FFF2-40B4-BE49-F238E27FC236}">
                <a16:creationId xmlns:a16="http://schemas.microsoft.com/office/drawing/2014/main" id="{78C28BBE-A4AB-42E1-BEEB-4D7AF6E14E1B}"/>
              </a:ext>
            </a:extLst>
          </p:cNvPr>
          <p:cNvSpPr txBox="1">
            <a:spLocks/>
          </p:cNvSpPr>
          <p:nvPr/>
        </p:nvSpPr>
        <p:spPr>
          <a:xfrm>
            <a:off x="4572000" y="1681040"/>
            <a:ext cx="3826768" cy="1963984"/>
          </a:xfrm>
          <a:prstGeom prst="rect">
            <a:avLst/>
          </a:prstGeom>
          <a:solidFill>
            <a:schemeClr val="accent4">
              <a:lumMod val="60000"/>
              <a:lumOff val="40000"/>
            </a:schemeClr>
          </a:solidFill>
        </p:spPr>
        <p:txBody>
          <a:bodyPr vert="horz" lIns="72000" tIns="45720" rIns="7200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hr-HR" sz="2000" b="1" dirty="0"/>
              <a:t>Natjecateljski dijalog </a:t>
            </a:r>
            <a:r>
              <a:rPr lang="hr-HR" sz="2000" dirty="0"/>
              <a:t>– odabrana su najmanje tri sudionika za razvoj rješenja na temelju opisanih zahtjeva naručitelja</a:t>
            </a:r>
          </a:p>
        </p:txBody>
      </p:sp>
      <p:sp>
        <p:nvSpPr>
          <p:cNvPr id="12" name="Content Placeholder 26">
            <a:extLst>
              <a:ext uri="{FF2B5EF4-FFF2-40B4-BE49-F238E27FC236}">
                <a16:creationId xmlns:a16="http://schemas.microsoft.com/office/drawing/2014/main" id="{0DC26579-6502-401A-96C0-F6B2C40C53D0}"/>
              </a:ext>
            </a:extLst>
          </p:cNvPr>
          <p:cNvSpPr txBox="1">
            <a:spLocks/>
          </p:cNvSpPr>
          <p:nvPr/>
        </p:nvSpPr>
        <p:spPr>
          <a:xfrm>
            <a:off x="4572000" y="3836070"/>
            <a:ext cx="3826768" cy="2399234"/>
          </a:xfrm>
          <a:prstGeom prst="rect">
            <a:avLst/>
          </a:prstGeom>
          <a:solidFill>
            <a:schemeClr val="accent4">
              <a:lumMod val="60000"/>
              <a:lumOff val="40000"/>
            </a:schemeClr>
          </a:solidFill>
        </p:spPr>
        <p:txBody>
          <a:bodyPr vert="horz" lIns="72000" tIns="45720" rIns="7200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hr-HR" sz="2000" b="1" dirty="0"/>
              <a:t>Partnerstvo za inovacije </a:t>
            </a:r>
            <a:r>
              <a:rPr lang="hr-HR" sz="2000" dirty="0"/>
              <a:t>– odabrana su najmanje tri partnera za razvoj robe ili usluga koje još ne postoje na tržištu, uz primjenu strukture ugovora u fazama. </a:t>
            </a:r>
          </a:p>
        </p:txBody>
      </p:sp>
      <p:sp>
        <p:nvSpPr>
          <p:cNvPr id="4" name="TextBox 3">
            <a:extLst>
              <a:ext uri="{FF2B5EF4-FFF2-40B4-BE49-F238E27FC236}">
                <a16:creationId xmlns:a16="http://schemas.microsoft.com/office/drawing/2014/main" id="{77313B2F-250F-4F25-974B-18450AA29E38}"/>
              </a:ext>
            </a:extLst>
          </p:cNvPr>
          <p:cNvSpPr txBox="1"/>
          <p:nvPr/>
        </p:nvSpPr>
        <p:spPr>
          <a:xfrm>
            <a:off x="457200" y="1124744"/>
            <a:ext cx="7859216" cy="523220"/>
          </a:xfrm>
          <a:prstGeom prst="rect">
            <a:avLst/>
          </a:prstGeom>
          <a:noFill/>
        </p:spPr>
        <p:txBody>
          <a:bodyPr wrap="square" rtlCol="0">
            <a:spAutoFit/>
          </a:bodyPr>
          <a:lstStyle/>
          <a:p>
            <a:r>
              <a:rPr lang="hr-HR" sz="2800"/>
              <a:t>Direktive omogućuju izbor među pet postupaka:</a:t>
            </a:r>
          </a:p>
        </p:txBody>
      </p:sp>
    </p:spTree>
    <p:extLst>
      <p:ext uri="{BB962C8B-B14F-4D97-AF65-F5344CB8AC3E}">
        <p14:creationId xmlns:p14="http://schemas.microsoft.com/office/powerpoint/2010/main" val="57669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or-3289366_1920.jpg"/>
          <p:cNvPicPr>
            <a:picLocks noChangeAspect="1"/>
          </p:cNvPicPr>
          <p:nvPr/>
        </p:nvPicPr>
        <p:blipFill>
          <a:blip r:embed="rId3" cstate="print"/>
          <a:srcRect r="34082"/>
          <a:stretch>
            <a:fillRect/>
          </a:stretch>
        </p:blipFill>
        <p:spPr>
          <a:xfrm>
            <a:off x="4643438" y="642918"/>
            <a:ext cx="3857652" cy="5852160"/>
          </a:xfrm>
          <a:prstGeom prst="rect">
            <a:avLst/>
          </a:prstGeom>
        </p:spPr>
      </p:pic>
      <p:sp>
        <p:nvSpPr>
          <p:cNvPr id="11" name="Content Placeholder 10"/>
          <p:cNvSpPr>
            <a:spLocks noGrp="1"/>
          </p:cNvSpPr>
          <p:nvPr>
            <p:ph idx="1"/>
          </p:nvPr>
        </p:nvSpPr>
        <p:spPr>
          <a:xfrm>
            <a:off x="457200" y="1288330"/>
            <a:ext cx="8003232" cy="4660950"/>
          </a:xfrm>
        </p:spPr>
        <p:txBody>
          <a:bodyPr>
            <a:normAutofit/>
          </a:bodyPr>
          <a:lstStyle/>
          <a:p>
            <a:endParaRPr lang="en-IE" dirty="0"/>
          </a:p>
          <a:p>
            <a:endParaRPr lang="en-IE" dirty="0"/>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18</a:t>
            </a:fld>
            <a:endParaRPr lang="en-IE"/>
          </a:p>
        </p:txBody>
      </p:sp>
      <p:sp>
        <p:nvSpPr>
          <p:cNvPr id="5" name="Title 4"/>
          <p:cNvSpPr>
            <a:spLocks noGrp="1"/>
          </p:cNvSpPr>
          <p:nvPr>
            <p:ph type="title"/>
          </p:nvPr>
        </p:nvSpPr>
        <p:spPr/>
        <p:txBody>
          <a:bodyPr/>
          <a:lstStyle/>
          <a:p>
            <a:r>
              <a:rPr lang="hr-HR"/>
              <a:t>Učinak postupka na zelenu javnu nabavu</a:t>
            </a:r>
          </a:p>
        </p:txBody>
      </p:sp>
      <p:sp>
        <p:nvSpPr>
          <p:cNvPr id="2" name="TextBox 1">
            <a:extLst>
              <a:ext uri="{FF2B5EF4-FFF2-40B4-BE49-F238E27FC236}">
                <a16:creationId xmlns:a16="http://schemas.microsoft.com/office/drawing/2014/main" id="{7A8F2BCF-79BD-4145-9D43-1B95A75A90AF}"/>
              </a:ext>
            </a:extLst>
          </p:cNvPr>
          <p:cNvSpPr txBox="1"/>
          <p:nvPr/>
        </p:nvSpPr>
        <p:spPr>
          <a:xfrm>
            <a:off x="500034" y="1285860"/>
            <a:ext cx="6174448" cy="3785652"/>
          </a:xfrm>
          <a:prstGeom prst="rect">
            <a:avLst/>
          </a:prstGeom>
          <a:noFill/>
        </p:spPr>
        <p:txBody>
          <a:bodyPr wrap="square" rtlCol="0">
            <a:spAutoFit/>
          </a:bodyPr>
          <a:lstStyle/>
          <a:p>
            <a:pPr marL="285750" indent="-285750">
              <a:buFont typeface="Arial" panose="020B0604020202020204" pitchFamily="34" charset="0"/>
              <a:buChar char="•"/>
            </a:pPr>
            <a:r>
              <a:rPr lang="hr-HR" sz="2000" dirty="0"/>
              <a:t>Izbor postupka važan je jer se time određuje </a:t>
            </a:r>
            <a:r>
              <a:rPr lang="hr-HR" sz="2000" b="1" dirty="0">
                <a:solidFill>
                  <a:schemeClr val="tx2"/>
                </a:solidFill>
              </a:rPr>
              <a:t>tko će se moći natjecati</a:t>
            </a:r>
            <a:r>
              <a:rPr lang="hr-HR" sz="2000" dirty="0"/>
              <a:t> za dobivanje vašeg ugovora i kako ćete primjenjivati određene kriterije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hr-HR" sz="2000" dirty="0"/>
              <a:t>Ako su za ugovor posebno važni prethodno iskustvo ili drugi aspekti tehničkog kapaciteta, otvoren postupak možda neće biti najbolji izbor.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hr-HR" sz="2000" dirty="0"/>
              <a:t>Imajte na umu da zelena javna nabava može dodatno pridonijeti složenosti natječaja, stoga je ključno ponuditeljima </a:t>
            </a:r>
            <a:r>
              <a:rPr lang="hr-HR" sz="2000" b="1" dirty="0">
                <a:solidFill>
                  <a:schemeClr val="tx2"/>
                </a:solidFill>
              </a:rPr>
              <a:t>omogućiti dovoljno vremena</a:t>
            </a:r>
            <a:r>
              <a:rPr lang="hr-HR" sz="2000" dirty="0"/>
              <a:t> za odgovor</a:t>
            </a:r>
          </a:p>
        </p:txBody>
      </p:sp>
    </p:spTree>
    <p:extLst>
      <p:ext uri="{BB962C8B-B14F-4D97-AF65-F5344CB8AC3E}">
        <p14:creationId xmlns:p14="http://schemas.microsoft.com/office/powerpoint/2010/main" val="517569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ite-male-2064870_1920.jpg"/>
          <p:cNvPicPr>
            <a:picLocks noChangeAspect="1"/>
          </p:cNvPicPr>
          <p:nvPr/>
        </p:nvPicPr>
        <p:blipFill>
          <a:blip r:embed="rId3" cstate="print"/>
          <a:srcRect r="11607"/>
          <a:stretch>
            <a:fillRect/>
          </a:stretch>
        </p:blipFill>
        <p:spPr>
          <a:xfrm>
            <a:off x="5143504" y="1785926"/>
            <a:ext cx="3281046" cy="3711898"/>
          </a:xfrm>
          <a:prstGeom prst="rect">
            <a:avLst/>
          </a:prstGeom>
        </p:spPr>
      </p:pic>
      <p:sp>
        <p:nvSpPr>
          <p:cNvPr id="11" name="Content Placeholder 10"/>
          <p:cNvSpPr>
            <a:spLocks noGrp="1"/>
          </p:cNvSpPr>
          <p:nvPr>
            <p:ph idx="1"/>
          </p:nvPr>
        </p:nvSpPr>
        <p:spPr>
          <a:xfrm>
            <a:off x="457200" y="1288330"/>
            <a:ext cx="5472122" cy="4660950"/>
          </a:xfrm>
        </p:spPr>
        <p:txBody>
          <a:bodyPr>
            <a:normAutofit/>
          </a:bodyPr>
          <a:lstStyle/>
          <a:p>
            <a:r>
              <a:rPr lang="hr-HR" sz="2400" b="1" dirty="0">
                <a:solidFill>
                  <a:srgbClr val="008A88"/>
                </a:solidFill>
              </a:rPr>
              <a:t>Natjecateljski postupak uz pregovore</a:t>
            </a:r>
            <a:r>
              <a:rPr lang="hr-HR" sz="2400" dirty="0"/>
              <a:t>, </a:t>
            </a:r>
            <a:r>
              <a:rPr lang="hr-HR" sz="2400" b="1" dirty="0">
                <a:solidFill>
                  <a:srgbClr val="008A88"/>
                </a:solidFill>
              </a:rPr>
              <a:t>natjecateljski dijalog </a:t>
            </a:r>
            <a:r>
              <a:rPr lang="hr-HR" sz="2400" dirty="0"/>
              <a:t>i</a:t>
            </a:r>
            <a:r>
              <a:rPr lang="hr-HR" sz="2400" b="1" dirty="0">
                <a:solidFill>
                  <a:srgbClr val="008A88"/>
                </a:solidFill>
              </a:rPr>
              <a:t> partnerstvo za inovacije </a:t>
            </a:r>
            <a:r>
              <a:rPr lang="hr-HR" sz="2400" dirty="0"/>
              <a:t>nude veću fleksibilnost od otvorenih/ograničenih postupaka</a:t>
            </a:r>
          </a:p>
          <a:p>
            <a:r>
              <a:rPr lang="hr-HR" sz="2400" dirty="0"/>
              <a:t>Ta fleksibilnost može biti korisna za zelenu javnu nabavu, posebice ako je teško navesti detaljnu tehničku specifikaciju zbog nedovoljnog poznavanja tržišta</a:t>
            </a:r>
          </a:p>
          <a:p>
            <a:r>
              <a:rPr lang="hr-HR" sz="2400" dirty="0"/>
              <a:t>Drugi način rješavanja tog problema jest uključiti se u </a:t>
            </a:r>
            <a:r>
              <a:rPr lang="hr-HR" sz="2400" b="1" dirty="0">
                <a:solidFill>
                  <a:srgbClr val="008A88"/>
                </a:solidFill>
              </a:rPr>
              <a:t>uključivanje tržišta </a:t>
            </a:r>
            <a:r>
              <a:rPr lang="hr-HR" sz="2400" dirty="0"/>
              <a:t>(pogledajte 6. modul)</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19</a:t>
            </a:fld>
            <a:endParaRPr lang="en-IE"/>
          </a:p>
        </p:txBody>
      </p:sp>
      <p:sp>
        <p:nvSpPr>
          <p:cNvPr id="5" name="Title 4"/>
          <p:cNvSpPr>
            <a:spLocks noGrp="1"/>
          </p:cNvSpPr>
          <p:nvPr>
            <p:ph type="title"/>
          </p:nvPr>
        </p:nvSpPr>
        <p:spPr/>
        <p:txBody>
          <a:bodyPr/>
          <a:lstStyle/>
          <a:p>
            <a:r>
              <a:rPr lang="hr-HR"/>
              <a:t>Koristi fleksibilnih postupaka</a:t>
            </a:r>
          </a:p>
        </p:txBody>
      </p:sp>
    </p:spTree>
    <p:extLst>
      <p:ext uri="{BB962C8B-B14F-4D97-AF65-F5344CB8AC3E}">
        <p14:creationId xmlns:p14="http://schemas.microsoft.com/office/powerpoint/2010/main" val="98077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ABDDF610-95E4-4D46-B96C-4D9FBF39C128}" type="slidenum">
              <a:rPr lang="en-IE" smtClean="0"/>
              <a:pPr/>
              <a:t>2</a:t>
            </a:fld>
            <a:endParaRPr lang="en-IE"/>
          </a:p>
        </p:txBody>
      </p:sp>
      <p:sp>
        <p:nvSpPr>
          <p:cNvPr id="2" name="Title 1"/>
          <p:cNvSpPr>
            <a:spLocks noGrp="1"/>
          </p:cNvSpPr>
          <p:nvPr>
            <p:ph type="title"/>
          </p:nvPr>
        </p:nvSpPr>
        <p:spPr/>
        <p:txBody>
          <a:bodyPr>
            <a:normAutofit fontScale="90000"/>
          </a:bodyPr>
          <a:lstStyle/>
          <a:p>
            <a:pPr algn="l"/>
            <a:r>
              <a:rPr lang="hr-HR" sz="3200">
                <a:solidFill>
                  <a:schemeClr val="tx2"/>
                </a:solidFill>
              </a:rPr>
              <a:t>Priručnik za osposobljavanje za zelenu javnu nabavu</a:t>
            </a:r>
          </a:p>
        </p:txBody>
      </p:sp>
      <p:grpSp>
        <p:nvGrpSpPr>
          <p:cNvPr id="3" name="Group 7"/>
          <p:cNvGrpSpPr/>
          <p:nvPr/>
        </p:nvGrpSpPr>
        <p:grpSpPr>
          <a:xfrm>
            <a:off x="1045386" y="1658025"/>
            <a:ext cx="2880000" cy="941984"/>
            <a:chOff x="467544" y="1844824"/>
            <a:chExt cx="2304256" cy="1159319"/>
          </a:xfrm>
        </p:grpSpPr>
        <p:pic>
          <p:nvPicPr>
            <p:cNvPr id="9" name="Picture 8" descr="test.png"/>
            <p:cNvPicPr>
              <a:picLocks noChangeAspect="1"/>
            </p:cNvPicPr>
            <p:nvPr/>
          </p:nvPicPr>
          <p:blipFill>
            <a:blip r:embed="rId3" cstate="print"/>
            <a:srcRect l="33663"/>
            <a:stretch>
              <a:fillRect/>
            </a:stretch>
          </p:blipFill>
          <p:spPr>
            <a:xfrm>
              <a:off x="467544" y="1844825"/>
              <a:ext cx="2304256" cy="1159318"/>
            </a:xfrm>
            <a:prstGeom prst="roundRect">
              <a:avLst/>
            </a:prstGeom>
            <a:noFill/>
            <a:ln>
              <a:noFill/>
            </a:ln>
          </p:spPr>
        </p:pic>
        <p:sp>
          <p:nvSpPr>
            <p:cNvPr id="12" name="TextBox 11"/>
            <p:cNvSpPr txBox="1"/>
            <p:nvPr/>
          </p:nvSpPr>
          <p:spPr>
            <a:xfrm>
              <a:off x="467544" y="1844824"/>
              <a:ext cx="2304256" cy="1152128"/>
            </a:xfrm>
            <a:prstGeom prst="roundRect">
              <a:avLst/>
            </a:prstGeom>
            <a:solidFill>
              <a:srgbClr val="7F7F7F">
                <a:alpha val="10196"/>
              </a:srgbClr>
            </a:solidFill>
          </p:spPr>
          <p:txBody>
            <a:bodyPr wrap="square" rtlCol="0">
              <a:noAutofit/>
            </a:bodyPr>
            <a:lstStyle/>
            <a:p>
              <a:r>
                <a:rPr lang="hr-HR" sz="2200">
                  <a:solidFill>
                    <a:schemeClr val="bg1"/>
                  </a:solidFill>
                </a:rPr>
                <a:t>1. modul: Uvod</a:t>
              </a:r>
            </a:p>
          </p:txBody>
        </p:sp>
      </p:grpSp>
      <p:grpSp>
        <p:nvGrpSpPr>
          <p:cNvPr id="4" name="Group 15"/>
          <p:cNvGrpSpPr/>
          <p:nvPr/>
        </p:nvGrpSpPr>
        <p:grpSpPr>
          <a:xfrm>
            <a:off x="1045385" y="4047870"/>
            <a:ext cx="2880000" cy="930333"/>
            <a:chOff x="467543" y="1842784"/>
            <a:chExt cx="2304256" cy="1159318"/>
          </a:xfrm>
          <a:effectLst>
            <a:glow rad="63500">
              <a:schemeClr val="accent1">
                <a:satMod val="175000"/>
                <a:alpha val="40000"/>
              </a:schemeClr>
            </a:glow>
          </a:effectLst>
        </p:grpSpPr>
        <p:pic>
          <p:nvPicPr>
            <p:cNvPr id="17" name="Picture 16" descr="test.png"/>
            <p:cNvPicPr>
              <a:picLocks noChangeAspect="1"/>
            </p:cNvPicPr>
            <p:nvPr/>
          </p:nvPicPr>
          <p:blipFill>
            <a:blip r:embed="rId3" cstate="print">
              <a:duotone>
                <a:prstClr val="black"/>
                <a:schemeClr val="tx2">
                  <a:lumMod val="40000"/>
                  <a:lumOff val="60000"/>
                  <a:tint val="45000"/>
                  <a:satMod val="400000"/>
                </a:schemeClr>
              </a:duotone>
            </a:blip>
            <a:srcRect l="33663"/>
            <a:stretch>
              <a:fillRect/>
            </a:stretch>
          </p:blipFill>
          <p:spPr>
            <a:xfrm>
              <a:off x="467543" y="1842784"/>
              <a:ext cx="2304256" cy="1159318"/>
            </a:xfrm>
            <a:prstGeom prst="roundRect">
              <a:avLst/>
            </a:prstGeom>
            <a:noFill/>
            <a:ln>
              <a:noFill/>
            </a:ln>
          </p:spPr>
        </p:pic>
        <p:sp>
          <p:nvSpPr>
            <p:cNvPr id="18" name="TextBox 17"/>
            <p:cNvSpPr txBox="1"/>
            <p:nvPr/>
          </p:nvSpPr>
          <p:spPr>
            <a:xfrm>
              <a:off x="496933" y="1948221"/>
              <a:ext cx="2245477" cy="795105"/>
            </a:xfrm>
            <a:prstGeom prst="roundRect">
              <a:avLst/>
            </a:prstGeom>
            <a:solidFill>
              <a:srgbClr val="7F7F7F">
                <a:alpha val="10196"/>
              </a:srgbClr>
            </a:solidFill>
          </p:spPr>
          <p:txBody>
            <a:bodyPr wrap="square" rtlCol="0">
              <a:noAutofit/>
            </a:bodyPr>
            <a:lstStyle/>
            <a:p>
              <a:r>
                <a:rPr lang="hr-HR" sz="2000" dirty="0">
                  <a:solidFill>
                    <a:schemeClr val="bg1"/>
                  </a:solidFill>
                </a:rPr>
                <a:t>3. modul: Pravni aspekti zelene javne nabave</a:t>
              </a:r>
            </a:p>
          </p:txBody>
        </p:sp>
      </p:grpSp>
      <p:grpSp>
        <p:nvGrpSpPr>
          <p:cNvPr id="5" name="Group 18"/>
          <p:cNvGrpSpPr/>
          <p:nvPr/>
        </p:nvGrpSpPr>
        <p:grpSpPr>
          <a:xfrm>
            <a:off x="1045385" y="2654697"/>
            <a:ext cx="2880001" cy="1091467"/>
            <a:chOff x="451189" y="266308"/>
            <a:chExt cx="2304256" cy="1351675"/>
          </a:xfrm>
        </p:grpSpPr>
        <p:pic>
          <p:nvPicPr>
            <p:cNvPr id="20" name="Picture 19" descr="test.png"/>
            <p:cNvPicPr>
              <a:picLocks noChangeAspect="1"/>
            </p:cNvPicPr>
            <p:nvPr/>
          </p:nvPicPr>
          <p:blipFill>
            <a:blip r:embed="rId3" cstate="print"/>
            <a:srcRect l="33663"/>
            <a:stretch>
              <a:fillRect/>
            </a:stretch>
          </p:blipFill>
          <p:spPr>
            <a:xfrm>
              <a:off x="451189" y="458665"/>
              <a:ext cx="2304256" cy="1159318"/>
            </a:xfrm>
            <a:prstGeom prst="roundRect">
              <a:avLst/>
            </a:prstGeom>
            <a:noFill/>
            <a:ln>
              <a:noFill/>
            </a:ln>
          </p:spPr>
        </p:pic>
        <p:sp>
          <p:nvSpPr>
            <p:cNvPr id="21" name="TextBox 20"/>
            <p:cNvSpPr txBox="1"/>
            <p:nvPr/>
          </p:nvSpPr>
          <p:spPr>
            <a:xfrm>
              <a:off x="451189" y="266308"/>
              <a:ext cx="2304256" cy="1152128"/>
            </a:xfrm>
            <a:prstGeom prst="roundRect">
              <a:avLst/>
            </a:prstGeom>
            <a:solidFill>
              <a:srgbClr val="7F7F7F">
                <a:alpha val="10196"/>
              </a:srgbClr>
            </a:solidFill>
          </p:spPr>
          <p:txBody>
            <a:bodyPr wrap="square" rtlCol="0">
              <a:noAutofit/>
            </a:bodyPr>
            <a:lstStyle/>
            <a:p>
              <a:r>
                <a:rPr lang="hr-HR" sz="2200" dirty="0">
                  <a:solidFill>
                    <a:schemeClr val="bg1"/>
                  </a:solidFill>
                </a:rPr>
                <a:t>2. modul: Strateški aspekti zelene javne nabave</a:t>
              </a:r>
            </a:p>
          </p:txBody>
        </p:sp>
      </p:grpSp>
      <p:grpSp>
        <p:nvGrpSpPr>
          <p:cNvPr id="6" name="Group 21"/>
          <p:cNvGrpSpPr/>
          <p:nvPr/>
        </p:nvGrpSpPr>
        <p:grpSpPr>
          <a:xfrm>
            <a:off x="4565845" y="1628800"/>
            <a:ext cx="2880000" cy="950101"/>
            <a:chOff x="420942" y="1818432"/>
            <a:chExt cx="2304256" cy="1159318"/>
          </a:xfrm>
        </p:grpSpPr>
        <p:pic>
          <p:nvPicPr>
            <p:cNvPr id="23" name="Picture 22" descr="test.png"/>
            <p:cNvPicPr>
              <a:picLocks noChangeAspect="1"/>
            </p:cNvPicPr>
            <p:nvPr/>
          </p:nvPicPr>
          <p:blipFill>
            <a:blip r:embed="rId3" cstate="print"/>
            <a:srcRect l="33663"/>
            <a:stretch>
              <a:fillRect/>
            </a:stretch>
          </p:blipFill>
          <p:spPr>
            <a:xfrm>
              <a:off x="420942" y="1818432"/>
              <a:ext cx="2304256" cy="1159318"/>
            </a:xfrm>
            <a:prstGeom prst="roundRect">
              <a:avLst/>
            </a:prstGeom>
            <a:noFill/>
            <a:ln>
              <a:noFill/>
            </a:ln>
          </p:spPr>
        </p:pic>
        <p:sp>
          <p:nvSpPr>
            <p:cNvPr id="24" name="TextBox 23"/>
            <p:cNvSpPr txBox="1"/>
            <p:nvPr/>
          </p:nvSpPr>
          <p:spPr>
            <a:xfrm>
              <a:off x="420942" y="1821613"/>
              <a:ext cx="2304256" cy="937688"/>
            </a:xfrm>
            <a:prstGeom prst="roundRect">
              <a:avLst/>
            </a:prstGeom>
            <a:solidFill>
              <a:srgbClr val="7F7F7F">
                <a:alpha val="10196"/>
              </a:srgbClr>
            </a:solidFill>
          </p:spPr>
          <p:txBody>
            <a:bodyPr wrap="square" rtlCol="0">
              <a:noAutofit/>
            </a:bodyPr>
            <a:lstStyle/>
            <a:p>
              <a:r>
                <a:rPr lang="hr-HR" sz="2200">
                  <a:solidFill>
                    <a:schemeClr val="bg1"/>
                  </a:solidFill>
                </a:rPr>
                <a:t>4. modul: Procjena potreba</a:t>
              </a:r>
            </a:p>
          </p:txBody>
        </p:sp>
      </p:grpSp>
      <p:grpSp>
        <p:nvGrpSpPr>
          <p:cNvPr id="7" name="Group 24"/>
          <p:cNvGrpSpPr/>
          <p:nvPr/>
        </p:nvGrpSpPr>
        <p:grpSpPr>
          <a:xfrm>
            <a:off x="4565845" y="2800282"/>
            <a:ext cx="2880000" cy="930334"/>
            <a:chOff x="467544" y="1844824"/>
            <a:chExt cx="2304256" cy="1159319"/>
          </a:xfrm>
        </p:grpSpPr>
        <p:pic>
          <p:nvPicPr>
            <p:cNvPr id="26" name="Picture 25" descr="test.png"/>
            <p:cNvPicPr>
              <a:picLocks noChangeAspect="1"/>
            </p:cNvPicPr>
            <p:nvPr/>
          </p:nvPicPr>
          <p:blipFill>
            <a:blip r:embed="rId3" cstate="print"/>
            <a:srcRect l="33663"/>
            <a:stretch>
              <a:fillRect/>
            </a:stretch>
          </p:blipFill>
          <p:spPr>
            <a:xfrm>
              <a:off x="467544" y="1844825"/>
              <a:ext cx="2304256" cy="1159318"/>
            </a:xfrm>
            <a:prstGeom prst="roundRect">
              <a:avLst/>
            </a:prstGeom>
            <a:noFill/>
            <a:ln>
              <a:noFill/>
            </a:ln>
          </p:spPr>
        </p:pic>
        <p:sp>
          <p:nvSpPr>
            <p:cNvPr id="27" name="TextBox 26"/>
            <p:cNvSpPr txBox="1"/>
            <p:nvPr/>
          </p:nvSpPr>
          <p:spPr>
            <a:xfrm>
              <a:off x="467544" y="1844824"/>
              <a:ext cx="2304256" cy="1152128"/>
            </a:xfrm>
            <a:prstGeom prst="roundRect">
              <a:avLst/>
            </a:prstGeom>
            <a:solidFill>
              <a:srgbClr val="7F7F7F">
                <a:alpha val="10196"/>
              </a:srgbClr>
            </a:solidFill>
          </p:spPr>
          <p:txBody>
            <a:bodyPr wrap="square" rtlCol="0">
              <a:noAutofit/>
            </a:bodyPr>
            <a:lstStyle/>
            <a:p>
              <a:r>
                <a:rPr lang="hr-HR" sz="2200">
                  <a:solidFill>
                    <a:schemeClr val="bg1"/>
                  </a:solidFill>
                </a:rPr>
                <a:t>5. modul: Kružna nabava</a:t>
              </a:r>
            </a:p>
          </p:txBody>
        </p:sp>
      </p:grpSp>
      <p:grpSp>
        <p:nvGrpSpPr>
          <p:cNvPr id="8" name="Group 27"/>
          <p:cNvGrpSpPr/>
          <p:nvPr/>
        </p:nvGrpSpPr>
        <p:grpSpPr>
          <a:xfrm>
            <a:off x="4593585" y="4055278"/>
            <a:ext cx="2880000" cy="924563"/>
            <a:chOff x="467544" y="1844824"/>
            <a:chExt cx="2304256" cy="1159319"/>
          </a:xfrm>
        </p:grpSpPr>
        <p:pic>
          <p:nvPicPr>
            <p:cNvPr id="29" name="Picture 28" descr="test.png"/>
            <p:cNvPicPr>
              <a:picLocks noChangeAspect="1"/>
            </p:cNvPicPr>
            <p:nvPr/>
          </p:nvPicPr>
          <p:blipFill>
            <a:blip r:embed="rId3" cstate="print"/>
            <a:srcRect l="33663"/>
            <a:stretch>
              <a:fillRect/>
            </a:stretch>
          </p:blipFill>
          <p:spPr>
            <a:xfrm>
              <a:off x="467544" y="1844825"/>
              <a:ext cx="2304256" cy="1159318"/>
            </a:xfrm>
            <a:prstGeom prst="roundRect">
              <a:avLst/>
            </a:prstGeom>
            <a:noFill/>
            <a:ln>
              <a:noFill/>
            </a:ln>
          </p:spPr>
        </p:pic>
        <p:sp>
          <p:nvSpPr>
            <p:cNvPr id="30" name="TextBox 29"/>
            <p:cNvSpPr txBox="1"/>
            <p:nvPr/>
          </p:nvSpPr>
          <p:spPr>
            <a:xfrm>
              <a:off x="467544" y="1844824"/>
              <a:ext cx="2304256" cy="936244"/>
            </a:xfrm>
            <a:prstGeom prst="roundRect">
              <a:avLst/>
            </a:prstGeom>
            <a:solidFill>
              <a:srgbClr val="7F7F7F">
                <a:alpha val="10196"/>
              </a:srgbClr>
            </a:solidFill>
          </p:spPr>
          <p:txBody>
            <a:bodyPr wrap="square" rtlCol="0">
              <a:noAutofit/>
            </a:bodyPr>
            <a:lstStyle/>
            <a:p>
              <a:r>
                <a:rPr lang="hr-HR" sz="2200">
                  <a:solidFill>
                    <a:schemeClr val="bg1"/>
                  </a:solidFill>
                </a:rPr>
                <a:t>6. modul: Uključivanje tržišta</a:t>
              </a:r>
            </a:p>
            <a:p>
              <a:endParaRPr lang="en-IE" sz="2200" dirty="0">
                <a:solidFill>
                  <a:schemeClr val="bg1"/>
                </a:solidFill>
              </a:endParaRPr>
            </a:p>
          </p:txBody>
        </p:sp>
      </p:grpSp>
      <p:sp>
        <p:nvSpPr>
          <p:cNvPr id="32" name="Footer Placeholder 31"/>
          <p:cNvSpPr>
            <a:spLocks noGrp="1"/>
          </p:cNvSpPr>
          <p:nvPr>
            <p:ph type="ftr" sz="quarter" idx="11"/>
          </p:nvPr>
        </p:nvSpPr>
        <p:spPr/>
        <p:txBody>
          <a:bodyPr/>
          <a:lstStyle/>
          <a:p>
            <a:r>
              <a:rPr lang="hr-HR"/>
              <a:t>3. modul: Pravni aspekti zelene javne nabave</a:t>
            </a:r>
          </a:p>
        </p:txBody>
      </p:sp>
      <p:grpSp>
        <p:nvGrpSpPr>
          <p:cNvPr id="25" name="Group 27">
            <a:extLst>
              <a:ext uri="{FF2B5EF4-FFF2-40B4-BE49-F238E27FC236}">
                <a16:creationId xmlns:a16="http://schemas.microsoft.com/office/drawing/2014/main" id="{455E69F6-114E-42C9-98C9-9663801DAE58}"/>
              </a:ext>
            </a:extLst>
          </p:cNvPr>
          <p:cNvGrpSpPr/>
          <p:nvPr/>
        </p:nvGrpSpPr>
        <p:grpSpPr>
          <a:xfrm>
            <a:off x="2915816" y="5048831"/>
            <a:ext cx="2880000" cy="1063785"/>
            <a:chOff x="467544" y="1670252"/>
            <a:chExt cx="2304256" cy="1333891"/>
          </a:xfrm>
        </p:grpSpPr>
        <p:pic>
          <p:nvPicPr>
            <p:cNvPr id="31" name="Picture 30" descr="test.png">
              <a:extLst>
                <a:ext uri="{FF2B5EF4-FFF2-40B4-BE49-F238E27FC236}">
                  <a16:creationId xmlns:a16="http://schemas.microsoft.com/office/drawing/2014/main" id="{A7501C85-1371-4472-A719-5642326DD1BA}"/>
                </a:ext>
              </a:extLst>
            </p:cNvPr>
            <p:cNvPicPr>
              <a:picLocks noChangeAspect="1"/>
            </p:cNvPicPr>
            <p:nvPr/>
          </p:nvPicPr>
          <p:blipFill>
            <a:blip r:embed="rId3" cstate="print"/>
            <a:srcRect l="33663"/>
            <a:stretch>
              <a:fillRect/>
            </a:stretch>
          </p:blipFill>
          <p:spPr>
            <a:xfrm>
              <a:off x="467544" y="1844825"/>
              <a:ext cx="2304256" cy="1159318"/>
            </a:xfrm>
            <a:prstGeom prst="roundRect">
              <a:avLst/>
            </a:prstGeom>
            <a:noFill/>
            <a:ln>
              <a:noFill/>
            </a:ln>
          </p:spPr>
        </p:pic>
        <p:sp>
          <p:nvSpPr>
            <p:cNvPr id="33" name="TextBox 32">
              <a:extLst>
                <a:ext uri="{FF2B5EF4-FFF2-40B4-BE49-F238E27FC236}">
                  <a16:creationId xmlns:a16="http://schemas.microsoft.com/office/drawing/2014/main" id="{6AA3329B-C26E-4192-B7A0-02F1450839B8}"/>
                </a:ext>
              </a:extLst>
            </p:cNvPr>
            <p:cNvSpPr txBox="1"/>
            <p:nvPr/>
          </p:nvSpPr>
          <p:spPr>
            <a:xfrm>
              <a:off x="467544" y="1670252"/>
              <a:ext cx="2304256" cy="936245"/>
            </a:xfrm>
            <a:prstGeom prst="roundRect">
              <a:avLst/>
            </a:prstGeom>
            <a:solidFill>
              <a:srgbClr val="7F7F7F">
                <a:alpha val="10196"/>
              </a:srgbClr>
            </a:solidFill>
          </p:spPr>
          <p:txBody>
            <a:bodyPr wrap="square" rtlCol="0">
              <a:noAutofit/>
            </a:bodyPr>
            <a:lstStyle/>
            <a:p>
              <a:r>
                <a:rPr lang="hr-HR" sz="2200" dirty="0">
                  <a:solidFill>
                    <a:schemeClr val="bg1"/>
                  </a:solidFill>
                </a:rPr>
                <a:t>7. modul: Operativni (ključni sektori za zelenu javnu nabavu)</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ort-1013932_1920.jpg"/>
          <p:cNvPicPr>
            <a:picLocks noChangeAspect="1"/>
          </p:cNvPicPr>
          <p:nvPr/>
        </p:nvPicPr>
        <p:blipFill>
          <a:blip r:embed="rId3" cstate="print"/>
          <a:srcRect r="26086"/>
          <a:stretch>
            <a:fillRect/>
          </a:stretch>
        </p:blipFill>
        <p:spPr>
          <a:xfrm>
            <a:off x="4572000" y="1500174"/>
            <a:ext cx="3643338" cy="4929186"/>
          </a:xfrm>
          <a:prstGeom prst="rect">
            <a:avLst/>
          </a:prstGeom>
        </p:spPr>
      </p:pic>
      <p:sp>
        <p:nvSpPr>
          <p:cNvPr id="11" name="Content Placeholder 10"/>
          <p:cNvSpPr>
            <a:spLocks noGrp="1"/>
          </p:cNvSpPr>
          <p:nvPr>
            <p:ph idx="1"/>
          </p:nvPr>
        </p:nvSpPr>
        <p:spPr>
          <a:xfrm>
            <a:off x="457200" y="1288330"/>
            <a:ext cx="5614998" cy="4804966"/>
          </a:xfrm>
        </p:spPr>
        <p:txBody>
          <a:bodyPr>
            <a:normAutofit fontScale="92500" lnSpcReduction="10000"/>
          </a:bodyPr>
          <a:lstStyle/>
          <a:p>
            <a:pPr marL="0" indent="0">
              <a:buNone/>
            </a:pPr>
            <a:r>
              <a:rPr lang="hr-HR" sz="2400"/>
              <a:t>Direktivama iz 2014. propisuju se određene </a:t>
            </a:r>
            <a:r>
              <a:rPr lang="hr-HR" sz="2400" b="1">
                <a:solidFill>
                  <a:schemeClr val="tx2"/>
                </a:solidFill>
              </a:rPr>
              <a:t>obvezne </a:t>
            </a:r>
            <a:r>
              <a:rPr lang="hr-HR" sz="2400"/>
              <a:t>i </a:t>
            </a:r>
            <a:r>
              <a:rPr lang="hr-HR" sz="2400" b="1">
                <a:solidFill>
                  <a:schemeClr val="tx2"/>
                </a:solidFill>
              </a:rPr>
              <a:t>diskrecijske </a:t>
            </a:r>
            <a:r>
              <a:rPr lang="hr-HR" sz="2400"/>
              <a:t>osnove za isključivanje ponuditelja. Najvažnije osnove u svrhu zelene javne nabave jesu:</a:t>
            </a:r>
          </a:p>
          <a:p>
            <a:r>
              <a:rPr lang="hr-HR" sz="2400"/>
              <a:t>nesukladnost s primjenjivim nacionalnim, europskim ili međunarodnim pravima zaštite okoliša </a:t>
            </a:r>
          </a:p>
          <a:p>
            <a:r>
              <a:rPr lang="hr-HR" sz="2400"/>
              <a:t>težak poslovni prekršaj koji dovodi u pitanje integritet ponuditelja</a:t>
            </a:r>
          </a:p>
          <a:p>
            <a:r>
              <a:rPr lang="hr-HR" sz="2400"/>
              <a:t>značajni/postojani nedostatci tijekom provedbe prethodnog ugovora</a:t>
            </a:r>
          </a:p>
          <a:p>
            <a:r>
              <a:rPr lang="hr-HR" sz="2400"/>
              <a:t>lažno prikazivanje bilo čega od navedenoga ili nemogućnost prilaganja dodatnih dokumenata</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20</a:t>
            </a:fld>
            <a:endParaRPr lang="en-IE"/>
          </a:p>
        </p:txBody>
      </p:sp>
      <p:sp>
        <p:nvSpPr>
          <p:cNvPr id="5" name="Title 4"/>
          <p:cNvSpPr>
            <a:spLocks noGrp="1"/>
          </p:cNvSpPr>
          <p:nvPr>
            <p:ph type="title"/>
          </p:nvPr>
        </p:nvSpPr>
        <p:spPr/>
        <p:txBody>
          <a:bodyPr/>
          <a:lstStyle/>
          <a:p>
            <a:r>
              <a:rPr lang="hr-HR"/>
              <a:t>Osnove za isključenje</a:t>
            </a:r>
          </a:p>
        </p:txBody>
      </p:sp>
    </p:spTree>
    <p:extLst>
      <p:ext uri="{BB962C8B-B14F-4D97-AF65-F5344CB8AC3E}">
        <p14:creationId xmlns:p14="http://schemas.microsoft.com/office/powerpoint/2010/main" val="290488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124744"/>
            <a:ext cx="7758138" cy="4948982"/>
          </a:xfrm>
        </p:spPr>
        <p:txBody>
          <a:bodyPr>
            <a:noAutofit/>
          </a:bodyPr>
          <a:lstStyle/>
          <a:p>
            <a:pPr marL="0" indent="0">
              <a:buNone/>
            </a:pPr>
            <a:r>
              <a:rPr lang="hr-HR" sz="2400"/>
              <a:t>Sljedeća razmatranja mogu se uzeti u obzir u fazi odabira te su važna za zelenu javnu nabavu:</a:t>
            </a:r>
          </a:p>
          <a:p>
            <a:r>
              <a:rPr lang="hr-HR" sz="2400"/>
              <a:t>ljudski i tehnički resursi</a:t>
            </a:r>
          </a:p>
          <a:p>
            <a:r>
              <a:rPr lang="hr-HR" sz="2400"/>
              <a:t>iskustvo i reference</a:t>
            </a:r>
          </a:p>
          <a:p>
            <a:r>
              <a:rPr lang="hr-HR" sz="2400"/>
              <a:t>obrazovne i stručne kvalifikacije osoblja </a:t>
            </a:r>
          </a:p>
          <a:p>
            <a:r>
              <a:rPr lang="hr-HR" sz="2400"/>
              <a:t>sustavi i sheme upravljanja okolišem (npr. EMAS, ISO 14001)</a:t>
            </a:r>
          </a:p>
          <a:p>
            <a:r>
              <a:rPr lang="hr-HR" sz="2400"/>
              <a:t>upravljanje lancem opskrbe / sustavi praćenja</a:t>
            </a:r>
          </a:p>
          <a:p>
            <a:r>
              <a:rPr lang="hr-HR" sz="2400"/>
              <a:t>uzorci proizvoda</a:t>
            </a:r>
          </a:p>
          <a:p>
            <a:r>
              <a:rPr lang="hr-HR" sz="2400"/>
              <a:t>potvrde o ocjenama sukladnosti</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21</a:t>
            </a:fld>
            <a:endParaRPr lang="en-IE"/>
          </a:p>
        </p:txBody>
      </p:sp>
      <p:sp>
        <p:nvSpPr>
          <p:cNvPr id="5" name="Title 4"/>
          <p:cNvSpPr>
            <a:spLocks noGrp="1"/>
          </p:cNvSpPr>
          <p:nvPr>
            <p:ph type="title"/>
          </p:nvPr>
        </p:nvSpPr>
        <p:spPr/>
        <p:txBody>
          <a:bodyPr/>
          <a:lstStyle/>
          <a:p>
            <a:r>
              <a:rPr lang="hr-HR"/>
              <a:t>Odabir ponuditelja</a:t>
            </a:r>
          </a:p>
        </p:txBody>
      </p:sp>
    </p:spTree>
    <p:extLst>
      <p:ext uri="{BB962C8B-B14F-4D97-AF65-F5344CB8AC3E}">
        <p14:creationId xmlns:p14="http://schemas.microsoft.com/office/powerpoint/2010/main" val="3597596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85800" y="1124744"/>
            <a:ext cx="7658100" cy="5068020"/>
          </a:xfrm>
        </p:spPr>
        <p:txBody>
          <a:bodyPr>
            <a:noAutofit/>
          </a:bodyPr>
          <a:lstStyle/>
          <a:p>
            <a:r>
              <a:rPr lang="hr-HR" sz="2400"/>
              <a:t>Pružaju strukturiran način upravljanja okolišnom učinkovitošću koji je potvrdila treća strana</a:t>
            </a:r>
          </a:p>
          <a:p>
            <a:r>
              <a:rPr lang="hr-HR" sz="2400"/>
              <a:t>Sustav EMAS i standard EN/ISO 14 001 najčešće su upotrebljavani sustavi u Europi</a:t>
            </a:r>
          </a:p>
          <a:p>
            <a:r>
              <a:rPr lang="hr-HR" sz="2400"/>
              <a:t>U fazi odabira mogu se zatražiti dokazi o mjerama upravljanja okolišem koje će subjekt moći primijeniti u ugovoru</a:t>
            </a:r>
          </a:p>
          <a:p>
            <a:r>
              <a:rPr lang="hr-HR" sz="2400"/>
              <a:t>Ostali se oblici dokaza (kao što je interni sustav) moraju razmotriti ako subjekt ne može pristupiti certificiranju treće strane ili ako nema mogućnost dobivanja potvrde treće strane u određenom vremenskom okviru zbog razloga za koje nije on odgovoran </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22</a:t>
            </a:fld>
            <a:endParaRPr lang="en-IE"/>
          </a:p>
        </p:txBody>
      </p:sp>
      <p:sp>
        <p:nvSpPr>
          <p:cNvPr id="5" name="Title 4"/>
          <p:cNvSpPr>
            <a:spLocks noGrp="1"/>
          </p:cNvSpPr>
          <p:nvPr>
            <p:ph type="title"/>
          </p:nvPr>
        </p:nvSpPr>
        <p:spPr/>
        <p:txBody>
          <a:bodyPr/>
          <a:lstStyle/>
          <a:p>
            <a:r>
              <a:rPr lang="hr-HR"/>
              <a:t>Sustavi upravljanja okolišem</a:t>
            </a:r>
          </a:p>
        </p:txBody>
      </p:sp>
    </p:spTree>
    <p:extLst>
      <p:ext uri="{BB962C8B-B14F-4D97-AF65-F5344CB8AC3E}">
        <p14:creationId xmlns:p14="http://schemas.microsoft.com/office/powerpoint/2010/main" val="195864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sz="half" idx="2"/>
          </p:nvPr>
        </p:nvSpPr>
        <p:spPr>
          <a:xfrm>
            <a:off x="459740" y="1940347"/>
            <a:ext cx="3672408" cy="3661231"/>
          </a:xfrm>
        </p:spPr>
        <p:txBody>
          <a:bodyPr lIns="72000" rIns="72000">
            <a:normAutofit/>
          </a:bodyPr>
          <a:lstStyle/>
          <a:p>
            <a:pPr marL="0" indent="0" algn="ctr">
              <a:buNone/>
            </a:pPr>
            <a:r>
              <a:rPr lang="hr-HR" b="1"/>
              <a:t>Specifikacije koja se temelji na učinku ili funkcionalne specifikacije</a:t>
            </a:r>
          </a:p>
          <a:p>
            <a:r>
              <a:rPr lang="hr-HR"/>
              <a:t>Određuje tražene značajke robe, proizvoda ili radova, uključujući okolišne značajke i proizvodne procese ili metode;</a:t>
            </a:r>
          </a:p>
        </p:txBody>
      </p:sp>
      <p:sp>
        <p:nvSpPr>
          <p:cNvPr id="29" name="Content Placeholder 28"/>
          <p:cNvSpPr>
            <a:spLocks noGrp="1"/>
          </p:cNvSpPr>
          <p:nvPr>
            <p:ph sz="quarter" idx="4"/>
          </p:nvPr>
        </p:nvSpPr>
        <p:spPr>
          <a:xfrm>
            <a:off x="4551908" y="1940346"/>
            <a:ext cx="3672408" cy="3661231"/>
          </a:xfrm>
        </p:spPr>
        <p:txBody>
          <a:bodyPr>
            <a:normAutofit/>
          </a:bodyPr>
          <a:lstStyle/>
          <a:p>
            <a:pPr marL="0" indent="0" algn="ctr">
              <a:buNone/>
            </a:pPr>
            <a:r>
              <a:rPr lang="hr-HR" b="1"/>
              <a:t>Specifikacije koja se temelji na standardima</a:t>
            </a:r>
          </a:p>
          <a:p>
            <a:r>
              <a:rPr lang="hr-HR"/>
              <a:t>Upućuje na europske, međunarodne ili nacionalne standarde / tehničke procjene – uz njih se moraju navesti riječi „ili jednakovrijedan” </a:t>
            </a:r>
          </a:p>
        </p:txBody>
      </p:sp>
      <p:sp>
        <p:nvSpPr>
          <p:cNvPr id="6" name="Footer Placeholder 5"/>
          <p:cNvSpPr>
            <a:spLocks noGrp="1"/>
          </p:cNvSpPr>
          <p:nvPr>
            <p:ph type="ftr" sz="quarter" idx="11"/>
          </p:nvPr>
        </p:nvSpPr>
        <p:spPr/>
        <p:txBody>
          <a:bodyPr/>
          <a:lstStyle/>
          <a:p>
            <a:r>
              <a:rPr lang="hr-HR"/>
              <a:t>3. modul: Pravni aspekti zelene javne nabave</a:t>
            </a:r>
          </a:p>
        </p:txBody>
      </p:sp>
      <p:sp>
        <p:nvSpPr>
          <p:cNvPr id="7" name="Slide Number Placeholder 6"/>
          <p:cNvSpPr>
            <a:spLocks noGrp="1"/>
          </p:cNvSpPr>
          <p:nvPr>
            <p:ph type="sldNum" sz="quarter" idx="12"/>
          </p:nvPr>
        </p:nvSpPr>
        <p:spPr/>
        <p:txBody>
          <a:bodyPr/>
          <a:lstStyle/>
          <a:p>
            <a:fld id="{ABDDF610-95E4-4D46-B96C-4D9FBF39C128}" type="slidenum">
              <a:rPr lang="en-IE" smtClean="0"/>
              <a:pPr/>
              <a:t>23</a:t>
            </a:fld>
            <a:endParaRPr lang="en-IE"/>
          </a:p>
        </p:txBody>
      </p:sp>
      <p:sp>
        <p:nvSpPr>
          <p:cNvPr id="25" name="Title 24"/>
          <p:cNvSpPr>
            <a:spLocks noGrp="1"/>
          </p:cNvSpPr>
          <p:nvPr>
            <p:ph type="title"/>
          </p:nvPr>
        </p:nvSpPr>
        <p:spPr/>
        <p:txBody>
          <a:bodyPr/>
          <a:lstStyle/>
          <a:p>
            <a:r>
              <a:rPr lang="hr-HR"/>
              <a:t>Tehničke specifikacije</a:t>
            </a:r>
          </a:p>
        </p:txBody>
      </p:sp>
      <p:sp>
        <p:nvSpPr>
          <p:cNvPr id="2" name="TextBox 1">
            <a:extLst>
              <a:ext uri="{FF2B5EF4-FFF2-40B4-BE49-F238E27FC236}">
                <a16:creationId xmlns:a16="http://schemas.microsoft.com/office/drawing/2014/main" id="{B9788D4D-80A5-43A8-A016-F06A2C674902}"/>
              </a:ext>
            </a:extLst>
          </p:cNvPr>
          <p:cNvSpPr txBox="1"/>
          <p:nvPr/>
        </p:nvSpPr>
        <p:spPr>
          <a:xfrm>
            <a:off x="539552" y="1196752"/>
            <a:ext cx="7776864" cy="523220"/>
          </a:xfrm>
          <a:prstGeom prst="rect">
            <a:avLst/>
          </a:prstGeom>
          <a:noFill/>
        </p:spPr>
        <p:txBody>
          <a:bodyPr wrap="square" rtlCol="0">
            <a:spAutoFit/>
          </a:bodyPr>
          <a:lstStyle/>
          <a:p>
            <a:r>
              <a:rPr lang="hr-HR" sz="2800"/>
              <a:t>Prema direktivama može se birati između: </a:t>
            </a:r>
          </a:p>
        </p:txBody>
      </p:sp>
      <p:sp>
        <p:nvSpPr>
          <p:cNvPr id="3" name="TextBox 2">
            <a:extLst>
              <a:ext uri="{FF2B5EF4-FFF2-40B4-BE49-F238E27FC236}">
                <a16:creationId xmlns:a16="http://schemas.microsoft.com/office/drawing/2014/main" id="{22FB32CD-1907-4177-BF22-C31C6F7506C0}"/>
              </a:ext>
            </a:extLst>
          </p:cNvPr>
          <p:cNvSpPr txBox="1"/>
          <p:nvPr/>
        </p:nvSpPr>
        <p:spPr>
          <a:xfrm>
            <a:off x="452636" y="5717354"/>
            <a:ext cx="7684764" cy="523220"/>
          </a:xfrm>
          <a:prstGeom prst="rect">
            <a:avLst/>
          </a:prstGeom>
          <a:noFill/>
        </p:spPr>
        <p:txBody>
          <a:bodyPr wrap="square" rtlCol="0">
            <a:spAutoFit/>
          </a:bodyPr>
          <a:lstStyle/>
          <a:p>
            <a:pPr algn="ctr"/>
            <a:r>
              <a:rPr lang="hr-HR" sz="2800"/>
              <a:t>ILI kombinacije ovih dvaju pristupa</a:t>
            </a:r>
          </a:p>
        </p:txBody>
      </p:sp>
    </p:spTree>
    <p:extLst>
      <p:ext uri="{BB962C8B-B14F-4D97-AF65-F5344CB8AC3E}">
        <p14:creationId xmlns:p14="http://schemas.microsoft.com/office/powerpoint/2010/main" val="1754312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les-2339843_1920.jpg"/>
          <p:cNvPicPr>
            <a:picLocks noChangeAspect="1"/>
          </p:cNvPicPr>
          <p:nvPr/>
        </p:nvPicPr>
        <p:blipFill>
          <a:blip r:embed="rId3" cstate="print"/>
          <a:srcRect l="13379" r="19482"/>
          <a:stretch>
            <a:fillRect/>
          </a:stretch>
        </p:blipFill>
        <p:spPr>
          <a:xfrm>
            <a:off x="5643570" y="2143116"/>
            <a:ext cx="2825945" cy="4209086"/>
          </a:xfrm>
          <a:prstGeom prst="rect">
            <a:avLst/>
          </a:prstGeom>
        </p:spPr>
      </p:pic>
      <p:sp>
        <p:nvSpPr>
          <p:cNvPr id="11" name="Content Placeholder 10"/>
          <p:cNvSpPr>
            <a:spLocks noGrp="1"/>
          </p:cNvSpPr>
          <p:nvPr>
            <p:ph idx="1"/>
          </p:nvPr>
        </p:nvSpPr>
        <p:spPr>
          <a:xfrm>
            <a:off x="457200" y="1288330"/>
            <a:ext cx="5400684" cy="4876974"/>
          </a:xfrm>
        </p:spPr>
        <p:txBody>
          <a:bodyPr>
            <a:noAutofit/>
          </a:bodyPr>
          <a:lstStyle/>
          <a:p>
            <a:r>
              <a:rPr lang="hr-HR" sz="2000" dirty="0"/>
              <a:t>Tehničkim specifikacijama propisuju se minimalni uvjeti. To znači da se ponuda mora odbiti ako ne zadovoljava te specifikacije.</a:t>
            </a:r>
          </a:p>
          <a:p>
            <a:r>
              <a:rPr lang="hr-HR" sz="2000" dirty="0"/>
              <a:t>U nekim slučajevima naručitelji žele ponuditi više fleksibilnosti, istovremeno osiguravajući dobivanje ponuda koje zadovoljavaju njihove uvjete.</a:t>
            </a:r>
          </a:p>
          <a:p>
            <a:r>
              <a:rPr lang="hr-HR" sz="2000" b="1" dirty="0">
                <a:solidFill>
                  <a:srgbClr val="008A88"/>
                </a:solidFill>
              </a:rPr>
              <a:t>Varijante</a:t>
            </a:r>
            <a:r>
              <a:rPr lang="hr-HR" sz="2000" dirty="0"/>
              <a:t> se mogu upotrebljavati da bi se dopustile ponude koje ne udovoljavaju u potpunosti tehničkim specifikacijama koje treba uzeti u obzir ili umjesto ponuda koje su u potpunosti usklađene s uvjetima ili uz takve ponude. </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24</a:t>
            </a:fld>
            <a:endParaRPr lang="en-IE"/>
          </a:p>
        </p:txBody>
      </p:sp>
      <p:sp>
        <p:nvSpPr>
          <p:cNvPr id="5" name="Title 4"/>
          <p:cNvSpPr>
            <a:spLocks noGrp="1"/>
          </p:cNvSpPr>
          <p:nvPr>
            <p:ph type="title"/>
          </p:nvPr>
        </p:nvSpPr>
        <p:spPr/>
        <p:txBody>
          <a:bodyPr/>
          <a:lstStyle/>
          <a:p>
            <a:r>
              <a:rPr lang="hr-HR"/>
              <a:t>Minimalni uvjeti i varijante</a:t>
            </a:r>
          </a:p>
        </p:txBody>
      </p:sp>
    </p:spTree>
    <p:extLst>
      <p:ext uri="{BB962C8B-B14F-4D97-AF65-F5344CB8AC3E}">
        <p14:creationId xmlns:p14="http://schemas.microsoft.com/office/powerpoint/2010/main" val="1509008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88330"/>
            <a:ext cx="5626968" cy="4804966"/>
          </a:xfrm>
        </p:spPr>
        <p:txBody>
          <a:bodyPr>
            <a:normAutofit lnSpcReduction="10000"/>
          </a:bodyPr>
          <a:lstStyle/>
          <a:p>
            <a:r>
              <a:rPr lang="hr-HR"/>
              <a:t>Na znakove zaštite okoliša treće strane može se upućivati u specifikacijama, kriterijima dodjele te u uvjetima ugovora.</a:t>
            </a:r>
          </a:p>
          <a:p>
            <a:r>
              <a:rPr lang="hr-HR"/>
              <a:t>Oznake mogu smanjiti količinu posla pri definiranju i potvrđivanju ekoloških aspekata natječaja</a:t>
            </a:r>
          </a:p>
          <a:p>
            <a:r>
              <a:rPr lang="hr-HR"/>
              <a:t>Kako bi izravno upućivalo na oznaku, treba zadovoljiti određene uvjete transparentnosti i dostupnosti</a:t>
            </a:r>
          </a:p>
          <a:p>
            <a:endParaRPr lang="en-IE" dirty="0"/>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25</a:t>
            </a:fld>
            <a:endParaRPr lang="en-IE"/>
          </a:p>
        </p:txBody>
      </p:sp>
      <p:sp>
        <p:nvSpPr>
          <p:cNvPr id="5" name="Title 4"/>
          <p:cNvSpPr>
            <a:spLocks noGrp="1"/>
          </p:cNvSpPr>
          <p:nvPr>
            <p:ph type="title"/>
          </p:nvPr>
        </p:nvSpPr>
        <p:spPr/>
        <p:txBody>
          <a:bodyPr/>
          <a:lstStyle/>
          <a:p>
            <a:r>
              <a:rPr lang="hr-HR"/>
              <a:t>Upotreba oznaka u tehničkim specifikacijama</a:t>
            </a:r>
          </a:p>
        </p:txBody>
      </p:sp>
      <p:pic>
        <p:nvPicPr>
          <p:cNvPr id="7" name="irc_ilrp_i" descr="https://encrypted-tbn0.gstatic.com/images?q=tbn:ANd9GcQoNnCQs-9UvMrGiFWs9FH08n5kUyjDZgpL-LFoZX_CRKL1PPCC">
            <a:extLst>
              <a:ext uri="{FF2B5EF4-FFF2-40B4-BE49-F238E27FC236}">
                <a16:creationId xmlns:a16="http://schemas.microsoft.com/office/drawing/2014/main" id="{5FA9924D-2516-4D04-AA1F-A4D61618178C}"/>
              </a:ext>
            </a:extLst>
          </p:cNvPr>
          <p:cNvPicPr/>
          <p:nvPr/>
        </p:nvPicPr>
        <p:blipFill>
          <a:blip r:embed="rId3" cstate="print"/>
          <a:srcRect/>
          <a:stretch>
            <a:fillRect/>
          </a:stretch>
        </p:blipFill>
        <p:spPr bwMode="auto">
          <a:xfrm>
            <a:off x="6811488" y="1513392"/>
            <a:ext cx="1143224" cy="1136075"/>
          </a:xfrm>
          <a:prstGeom prst="rect">
            <a:avLst/>
          </a:prstGeom>
          <a:noFill/>
          <a:ln w="9525">
            <a:noFill/>
            <a:miter lim="800000"/>
            <a:headEnd/>
            <a:tailEnd/>
          </a:ln>
        </p:spPr>
      </p:pic>
      <p:pic>
        <p:nvPicPr>
          <p:cNvPr id="10" name="Picture 9" descr="EU leaf logo">
            <a:extLst>
              <a:ext uri="{FF2B5EF4-FFF2-40B4-BE49-F238E27FC236}">
                <a16:creationId xmlns:a16="http://schemas.microsoft.com/office/drawing/2014/main" id="{AB480F2A-E1B7-42AB-BC29-88EB9D043EA0}"/>
              </a:ext>
            </a:extLst>
          </p:cNvPr>
          <p:cNvPicPr/>
          <p:nvPr/>
        </p:nvPicPr>
        <p:blipFill rotWithShape="1">
          <a:blip r:embed="rId4" cstate="print"/>
          <a:srcRect t="28406"/>
          <a:stretch/>
        </p:blipFill>
        <p:spPr bwMode="auto">
          <a:xfrm>
            <a:off x="6811488" y="2780928"/>
            <a:ext cx="1143224" cy="995558"/>
          </a:xfrm>
          <a:prstGeom prst="rect">
            <a:avLst/>
          </a:prstGeom>
          <a:noFill/>
          <a:ln w="9525">
            <a:noFill/>
            <a:miter lim="800000"/>
            <a:headEnd/>
            <a:tailEnd/>
          </a:ln>
        </p:spPr>
      </p:pic>
      <p:pic>
        <p:nvPicPr>
          <p:cNvPr id="1026" name="Picture 2" descr="Image result for blue angel label">
            <a:extLst>
              <a:ext uri="{FF2B5EF4-FFF2-40B4-BE49-F238E27FC236}">
                <a16:creationId xmlns:a16="http://schemas.microsoft.com/office/drawing/2014/main" id="{35E943BC-1E0D-4D0B-ADEB-7FC37EFA4D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4749" y="5043176"/>
            <a:ext cx="1278260" cy="11816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van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375" y="3933056"/>
            <a:ext cx="1038337" cy="98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596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88329"/>
            <a:ext cx="8003232" cy="5068021"/>
          </a:xfrm>
        </p:spPr>
        <p:txBody>
          <a:bodyPr>
            <a:normAutofit fontScale="92500" lnSpcReduction="20000"/>
          </a:bodyPr>
          <a:lstStyle/>
          <a:p>
            <a:pPr marL="571500" indent="-571500">
              <a:buClr>
                <a:schemeClr val="tx2"/>
              </a:buClr>
              <a:buFont typeface="+mj-lt"/>
              <a:buAutoNum type="romanLcPeriod"/>
            </a:pPr>
            <a:r>
              <a:rPr lang="hr-HR" sz="3000"/>
              <a:t>odnose se samo na kriterije koji su povezani s predmetom ugovora;</a:t>
            </a:r>
          </a:p>
          <a:p>
            <a:pPr marL="571500" indent="-571500">
              <a:buClr>
                <a:schemeClr val="tx2"/>
              </a:buClr>
              <a:buFont typeface="+mj-lt"/>
              <a:buAutoNum type="romanLcPeriod"/>
            </a:pPr>
            <a:r>
              <a:rPr lang="hr-HR" sz="3000"/>
              <a:t>temelje se na objektivno potvrdivim i nediskriminacijskim kriterijima;</a:t>
            </a:r>
          </a:p>
          <a:p>
            <a:pPr marL="571500" indent="-571500">
              <a:buClr>
                <a:schemeClr val="tx2"/>
              </a:buClr>
              <a:buFont typeface="+mj-lt"/>
              <a:buAutoNum type="romanLcPeriod"/>
            </a:pPr>
            <a:r>
              <a:rPr lang="hr-HR" sz="3000"/>
              <a:t>utvrđeni su u otvorenom i transparentnom postupku u kojemu mogu sudjelovati svi važni dionici, uključujući vladina tijela, potrošače, društvene partnere, proizvođače, distributere i nevladine organizacije;</a:t>
            </a:r>
          </a:p>
          <a:p>
            <a:pPr marL="571500" indent="-571500">
              <a:buClr>
                <a:schemeClr val="tx2"/>
              </a:buClr>
              <a:buFont typeface="+mj-lt"/>
              <a:buAutoNum type="romanLcPeriod"/>
            </a:pPr>
            <a:r>
              <a:rPr lang="hr-HR" sz="3000"/>
              <a:t>dostupni su svim zainteresiranim stranama;</a:t>
            </a:r>
          </a:p>
          <a:p>
            <a:pPr marL="571500" indent="-571500">
              <a:buClr>
                <a:schemeClr val="tx2"/>
              </a:buClr>
              <a:buFont typeface="+mj-lt"/>
              <a:buAutoNum type="romanLcPeriod"/>
            </a:pPr>
            <a:r>
              <a:rPr lang="hr-HR" sz="3000"/>
              <a:t>utvrdila ih je treća strana nad kojom gospodarski subjekt koji se prijavljuje za oznaku nema odlučujući utjecaj.</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26</a:t>
            </a:fld>
            <a:endParaRPr lang="en-IE"/>
          </a:p>
        </p:txBody>
      </p:sp>
      <p:sp>
        <p:nvSpPr>
          <p:cNvPr id="5" name="Title 4"/>
          <p:cNvSpPr>
            <a:spLocks noGrp="1"/>
          </p:cNvSpPr>
          <p:nvPr>
            <p:ph type="title"/>
          </p:nvPr>
        </p:nvSpPr>
        <p:spPr>
          <a:xfrm>
            <a:off x="457200" y="276324"/>
            <a:ext cx="8003232" cy="850106"/>
          </a:xfrm>
        </p:spPr>
        <p:txBody>
          <a:bodyPr/>
          <a:lstStyle/>
          <a:p>
            <a:r>
              <a:rPr lang="hr-HR"/>
              <a:t>Uvjeti za upotrebu oznaka u ponudama</a:t>
            </a:r>
          </a:p>
        </p:txBody>
      </p:sp>
    </p:spTree>
    <p:extLst>
      <p:ext uri="{BB962C8B-B14F-4D97-AF65-F5344CB8AC3E}">
        <p14:creationId xmlns:p14="http://schemas.microsoft.com/office/powerpoint/2010/main" val="206736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88330"/>
            <a:ext cx="8003232" cy="4660950"/>
          </a:xfrm>
        </p:spPr>
        <p:txBody>
          <a:bodyPr>
            <a:normAutofit/>
          </a:bodyPr>
          <a:lstStyle/>
          <a:p>
            <a:endParaRPr lang="en-IE" dirty="0"/>
          </a:p>
          <a:p>
            <a:endParaRPr lang="en-IE" dirty="0"/>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27</a:t>
            </a:fld>
            <a:endParaRPr lang="en-IE"/>
          </a:p>
        </p:txBody>
      </p:sp>
      <p:sp>
        <p:nvSpPr>
          <p:cNvPr id="5" name="Title 4"/>
          <p:cNvSpPr>
            <a:spLocks noGrp="1"/>
          </p:cNvSpPr>
          <p:nvPr>
            <p:ph type="title"/>
          </p:nvPr>
        </p:nvSpPr>
        <p:spPr>
          <a:xfrm>
            <a:off x="457200" y="274638"/>
            <a:ext cx="8003232" cy="770717"/>
          </a:xfrm>
        </p:spPr>
        <p:txBody>
          <a:bodyPr/>
          <a:lstStyle/>
          <a:p>
            <a:r>
              <a:rPr lang="hr-HR" sz="2800"/>
              <a:t>Primjeri kriterija za oznaku koji se mogu / ne mogu uključiti u ponude</a:t>
            </a:r>
          </a:p>
        </p:txBody>
      </p:sp>
      <p:sp>
        <p:nvSpPr>
          <p:cNvPr id="2" name="TextBox 1">
            <a:extLst>
              <a:ext uri="{FF2B5EF4-FFF2-40B4-BE49-F238E27FC236}">
                <a16:creationId xmlns:a16="http://schemas.microsoft.com/office/drawing/2014/main" id="{2708714D-07EA-4232-A48A-3EAAC3A6963C}"/>
              </a:ext>
            </a:extLst>
          </p:cNvPr>
          <p:cNvSpPr txBox="1"/>
          <p:nvPr/>
        </p:nvSpPr>
        <p:spPr>
          <a:xfrm>
            <a:off x="323528" y="1288330"/>
            <a:ext cx="7920880" cy="4678204"/>
          </a:xfrm>
          <a:prstGeom prst="rect">
            <a:avLst/>
          </a:prstGeom>
          <a:noFill/>
        </p:spPr>
        <p:txBody>
          <a:bodyPr wrap="square" rtlCol="0">
            <a:spAutoFit/>
          </a:bodyPr>
          <a:lstStyle/>
          <a:p>
            <a:pPr marL="342900" indent="-342900">
              <a:buClr>
                <a:srgbClr val="9BB51B"/>
              </a:buClr>
              <a:buFont typeface="Wingdings" panose="05000000000000000000" pitchFamily="2" charset="2"/>
              <a:buChar char="ü"/>
            </a:pPr>
            <a:r>
              <a:rPr lang="hr-HR" sz="2400"/>
              <a:t>Uvjet da je testirana potrošnja energije ili vode proizvoda te da udovoljavaju minimalnim standardima učinkovitosti</a:t>
            </a:r>
          </a:p>
          <a:p>
            <a:pPr marL="342900" indent="-342900">
              <a:buClr>
                <a:srgbClr val="9BB51B"/>
              </a:buClr>
              <a:buFont typeface="Wingdings" panose="05000000000000000000" pitchFamily="2" charset="2"/>
              <a:buChar char="ü"/>
            </a:pPr>
            <a:r>
              <a:rPr lang="hr-HR" sz="2400"/>
              <a:t>Uvjet da društvo priloži uzorke ili tehničke listove za proizvode kojima treba dodijeliti oznaku</a:t>
            </a:r>
          </a:p>
          <a:p>
            <a:pPr marL="342900" indent="-342900">
              <a:buClr>
                <a:srgbClr val="9BB51B"/>
              </a:buClr>
              <a:buFont typeface="Wingdings" panose="05000000000000000000" pitchFamily="2" charset="2"/>
              <a:buChar char="ü"/>
            </a:pPr>
            <a:r>
              <a:rPr lang="hr-HR" sz="2400"/>
              <a:t>Uvjeti objavljeni na web-mjestu davatelja oznake</a:t>
            </a:r>
            <a:br>
              <a:rPr lang="hr-HR" sz="2400"/>
            </a:br>
            <a:endParaRPr lang="hr-HR" sz="2400"/>
          </a:p>
          <a:p>
            <a:pPr marL="457200" indent="-457200">
              <a:buClr>
                <a:srgbClr val="FF0000"/>
              </a:buClr>
              <a:buFont typeface="Calibri" panose="020F0502020204030204" pitchFamily="34" charset="0"/>
              <a:buChar char="Х"/>
            </a:pPr>
            <a:r>
              <a:rPr lang="hr-HR" sz="2400"/>
              <a:t>Uvjet da se proizvodi u jednom određenom prostoru ili u jednoj regiji/zemlji</a:t>
            </a:r>
          </a:p>
          <a:p>
            <a:pPr marL="457200" indent="-457200">
              <a:buClr>
                <a:srgbClr val="FF0000"/>
              </a:buClr>
              <a:buFont typeface="Calibri" panose="020F0502020204030204" pitchFamily="34" charset="0"/>
              <a:buChar char="Х"/>
            </a:pPr>
            <a:r>
              <a:rPr lang="hr-HR" sz="2400"/>
              <a:t>Uvjet da društvo dostavi uzorke ili informacije o </a:t>
            </a:r>
            <a:r>
              <a:rPr lang="hr-HR" sz="2400" b="1" u="sng"/>
              <a:t>svim</a:t>
            </a:r>
            <a:r>
              <a:rPr lang="hr-HR" sz="2400"/>
              <a:t> svojim proizvodima ili uslugama</a:t>
            </a:r>
          </a:p>
          <a:p>
            <a:pPr marL="457200" indent="-457200">
              <a:buClr>
                <a:srgbClr val="FF0000"/>
              </a:buClr>
              <a:buFont typeface="Calibri" panose="020F0502020204030204" pitchFamily="34" charset="0"/>
              <a:buChar char="Х"/>
            </a:pPr>
            <a:r>
              <a:rPr lang="hr-HR" sz="2400"/>
              <a:t>Uvjeti koje je utvrdilo društvo koje i samo upotrebljava oznaku ili koji nisu dostupni drugim subjektima</a:t>
            </a:r>
          </a:p>
        </p:txBody>
      </p:sp>
    </p:spTree>
    <p:extLst>
      <p:ext uri="{BB962C8B-B14F-4D97-AF65-F5344CB8AC3E}">
        <p14:creationId xmlns:p14="http://schemas.microsoft.com/office/powerpoint/2010/main" val="682091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825" y="1360662"/>
            <a:ext cx="3981151" cy="4929410"/>
          </a:xfrm>
        </p:spPr>
        <p:txBody>
          <a:bodyPr>
            <a:normAutofit lnSpcReduction="10000"/>
          </a:bodyPr>
          <a:lstStyle/>
          <a:p>
            <a:pPr>
              <a:spcAft>
                <a:spcPts val="600"/>
              </a:spcAft>
            </a:pPr>
            <a:r>
              <a:rPr lang="hr-HR" sz="2600"/>
              <a:t>Određuju pobjedničku ponudu među onima koje udovoljavaju tehničkim specifikacijama</a:t>
            </a:r>
          </a:p>
          <a:p>
            <a:pPr>
              <a:spcAft>
                <a:spcPts val="600"/>
              </a:spcAft>
            </a:pPr>
            <a:r>
              <a:rPr lang="hr-HR" sz="2600"/>
              <a:t>Kombiniraju troškovne (uključujući trošak životnog vijeka) i kvalitativne kriterije kako bi se utvrdila ekonomski najpovoljnija ponuda</a:t>
            </a:r>
          </a:p>
          <a:p>
            <a:pPr>
              <a:spcAft>
                <a:spcPts val="600"/>
              </a:spcAft>
            </a:pPr>
            <a:r>
              <a:rPr lang="hr-HR" sz="2600"/>
              <a:t>Mogu uključivati niz ekoloških čimbenika</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28</a:t>
            </a:fld>
            <a:endParaRPr lang="en-IE"/>
          </a:p>
        </p:txBody>
      </p:sp>
      <p:sp>
        <p:nvSpPr>
          <p:cNvPr id="5" name="Title 4"/>
          <p:cNvSpPr>
            <a:spLocks noGrp="1"/>
          </p:cNvSpPr>
          <p:nvPr>
            <p:ph type="title"/>
          </p:nvPr>
        </p:nvSpPr>
        <p:spPr/>
        <p:txBody>
          <a:bodyPr/>
          <a:lstStyle/>
          <a:p>
            <a:r>
              <a:rPr lang="hr-HR"/>
              <a:t>Kriteriji dodjele</a:t>
            </a:r>
          </a:p>
        </p:txBody>
      </p:sp>
      <p:sp>
        <p:nvSpPr>
          <p:cNvPr id="7" name="Text Placeholder 6"/>
          <p:cNvSpPr>
            <a:spLocks noGrp="1"/>
          </p:cNvSpPr>
          <p:nvPr>
            <p:ph type="body" idx="14"/>
          </p:nvPr>
        </p:nvSpPr>
        <p:spPr>
          <a:xfrm>
            <a:off x="4465589" y="1196753"/>
            <a:ext cx="4027749" cy="529034"/>
          </a:xfrm>
        </p:spPr>
        <p:txBody>
          <a:bodyPr>
            <a:normAutofit/>
          </a:bodyPr>
          <a:lstStyle/>
          <a:p>
            <a:r>
              <a:rPr lang="hr-HR"/>
              <a:t>Kriteriji dodjele moraju...</a:t>
            </a:r>
          </a:p>
        </p:txBody>
      </p:sp>
      <p:sp>
        <p:nvSpPr>
          <p:cNvPr id="8" name="Content Placeholder 7"/>
          <p:cNvSpPr>
            <a:spLocks noGrp="1"/>
          </p:cNvSpPr>
          <p:nvPr>
            <p:ph sz="half" idx="2"/>
          </p:nvPr>
        </p:nvSpPr>
        <p:spPr>
          <a:xfrm>
            <a:off x="4465589" y="1725787"/>
            <a:ext cx="3993345" cy="4630563"/>
          </a:xfrm>
        </p:spPr>
        <p:txBody>
          <a:bodyPr>
            <a:normAutofit fontScale="92500" lnSpcReduction="10000"/>
          </a:bodyPr>
          <a:lstStyle/>
          <a:p>
            <a:r>
              <a:rPr lang="hr-HR" i="1"/>
              <a:t>biti povezani s predmetom ugovora;</a:t>
            </a:r>
          </a:p>
          <a:p>
            <a:r>
              <a:rPr lang="hr-HR" i="1"/>
              <a:t>ne prenositi neograničenu slobodu izbora javnom naručitelju;</a:t>
            </a:r>
          </a:p>
          <a:p>
            <a:r>
              <a:rPr lang="hr-HR" i="1"/>
              <a:t>osigurati mogućnost djelotvornog nadmetanja;</a:t>
            </a:r>
          </a:p>
          <a:p>
            <a:r>
              <a:rPr lang="hr-HR" i="1"/>
              <a:t>biti izričito navedeni u obavijesti o nadmetanju i natječajnoj dokumentaciji, uz svoje pondere i sva primjenjiva podmjerila; i</a:t>
            </a:r>
          </a:p>
          <a:p>
            <a:r>
              <a:rPr lang="hr-HR" i="1"/>
              <a:t>biti usklađeni s načelima Ugovora.</a:t>
            </a:r>
          </a:p>
        </p:txBody>
      </p:sp>
    </p:spTree>
    <p:extLst>
      <p:ext uri="{BB962C8B-B14F-4D97-AF65-F5344CB8AC3E}">
        <p14:creationId xmlns:p14="http://schemas.microsoft.com/office/powerpoint/2010/main" val="532435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88330"/>
            <a:ext cx="7115196" cy="5020990"/>
          </a:xfrm>
        </p:spPr>
        <p:txBody>
          <a:bodyPr>
            <a:normAutofit lnSpcReduction="10000"/>
          </a:bodyPr>
          <a:lstStyle/>
          <a:p>
            <a:pPr marL="0" indent="0">
              <a:spcAft>
                <a:spcPts val="1200"/>
              </a:spcAft>
              <a:buNone/>
            </a:pPr>
            <a:r>
              <a:rPr lang="hr-HR" sz="2400"/>
              <a:t>Kriteriji za zelenu javnu nabavu EU-a sadržavaju niz predloženih kriterija dodjele za svaku skupinu proizvoda/usluga, npr.:</a:t>
            </a:r>
          </a:p>
          <a:p>
            <a:pPr marL="0" indent="0">
              <a:spcAft>
                <a:spcPts val="1200"/>
              </a:spcAft>
              <a:buNone/>
            </a:pPr>
            <a:r>
              <a:rPr lang="hr-HR" sz="2400" b="1"/>
              <a:t>Poslovne zgrade: </a:t>
            </a:r>
            <a:r>
              <a:rPr lang="hr-HR" sz="2400" i="1"/>
              <a:t>„Bodovi će se dodijeliti u skladu sa zahtjevom zgrade da dodatnu električnu energiju dostavljaju/proizvode lokalizirani obnovljivi izvori energije ili visokoučinkoviti zamjenski sustavi.” </a:t>
            </a:r>
          </a:p>
          <a:p>
            <a:pPr marL="0" indent="0">
              <a:spcAft>
                <a:spcPts val="600"/>
              </a:spcAft>
              <a:buNone/>
            </a:pPr>
            <a:r>
              <a:rPr lang="hr-HR" sz="2400" b="1"/>
              <a:t>Tekstili: </a:t>
            </a:r>
            <a:r>
              <a:rPr lang="hr-HR" sz="2400" i="1"/>
              <a:t> „Bodovi će se dodijeliti u skladu sa zahtjevom o 10 %-tnom unaprjeđenju minimalnih tehničkih specifikacija certificiranog IPM-a ili sadržaja organskog pamuka.”</a:t>
            </a:r>
          </a:p>
          <a:p>
            <a:pPr marL="0" indent="0" algn="ctr">
              <a:spcBef>
                <a:spcPts val="1200"/>
              </a:spcBef>
              <a:buNone/>
            </a:pPr>
            <a:r>
              <a:rPr lang="hr-HR" sz="2400">
                <a:hlinkClick r:id="rId3"/>
              </a:rPr>
              <a:t>Web-mjesto kriterija za zelenu javnu nabavu EU-a</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29</a:t>
            </a:fld>
            <a:endParaRPr lang="en-IE"/>
          </a:p>
        </p:txBody>
      </p:sp>
      <p:sp>
        <p:nvSpPr>
          <p:cNvPr id="5" name="Title 4"/>
          <p:cNvSpPr>
            <a:spLocks noGrp="1"/>
          </p:cNvSpPr>
          <p:nvPr>
            <p:ph type="title"/>
          </p:nvPr>
        </p:nvSpPr>
        <p:spPr/>
        <p:txBody>
          <a:bodyPr/>
          <a:lstStyle/>
          <a:p>
            <a:r>
              <a:rPr lang="hr-HR"/>
              <a:t>Odabir ekoloških kriterija dodjele</a:t>
            </a:r>
          </a:p>
        </p:txBody>
      </p:sp>
    </p:spTree>
    <p:extLst>
      <p:ext uri="{BB962C8B-B14F-4D97-AF65-F5344CB8AC3E}">
        <p14:creationId xmlns:p14="http://schemas.microsoft.com/office/powerpoint/2010/main" val="160855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sz="half" idx="2"/>
          </p:nvPr>
        </p:nvSpPr>
        <p:spPr>
          <a:xfrm>
            <a:off x="457200" y="1387799"/>
            <a:ext cx="3672408" cy="4633489"/>
          </a:xfrm>
        </p:spPr>
        <p:txBody>
          <a:bodyPr lIns="72000" rIns="72000">
            <a:normAutofit lnSpcReduction="10000"/>
          </a:bodyPr>
          <a:lstStyle/>
          <a:p>
            <a:pPr marL="514350" indent="-514350">
              <a:buFont typeface="+mj-lt"/>
              <a:buAutoNum type="arabicPeriod"/>
            </a:pPr>
            <a:r>
              <a:rPr lang="hr-HR" sz="2800"/>
              <a:t>Važni zakonski izvori</a:t>
            </a:r>
          </a:p>
          <a:p>
            <a:pPr marL="514350" indent="-514350">
              <a:buFont typeface="+mj-lt"/>
              <a:buAutoNum type="arabicPeriod"/>
            </a:pPr>
            <a:r>
              <a:rPr lang="hr-HR" sz="2800"/>
              <a:t>Načela Ugovora EU-a</a:t>
            </a:r>
          </a:p>
          <a:p>
            <a:pPr marL="514350" indent="-514350">
              <a:buFont typeface="+mj-lt"/>
              <a:buAutoNum type="arabicPeriod"/>
            </a:pPr>
            <a:r>
              <a:rPr lang="hr-HR" sz="2800"/>
              <a:t>Direktive o nabavi iz 2014.</a:t>
            </a:r>
          </a:p>
          <a:p>
            <a:pPr marL="514350" indent="-514350">
              <a:buFont typeface="+mj-lt"/>
              <a:buAutoNum type="arabicPeriod"/>
            </a:pPr>
            <a:r>
              <a:rPr lang="hr-HR" sz="2800"/>
              <a:t>Poveznica s predmetom</a:t>
            </a:r>
          </a:p>
          <a:p>
            <a:pPr marL="514350" indent="-514350">
              <a:buFont typeface="+mj-lt"/>
              <a:buAutoNum type="arabicPeriod"/>
            </a:pPr>
            <a:r>
              <a:rPr lang="hr-HR" sz="2800"/>
              <a:t>Izbor postupaka</a:t>
            </a:r>
          </a:p>
          <a:p>
            <a:pPr marL="514350" indent="-514350">
              <a:buFont typeface="+mj-lt"/>
              <a:buAutoNum type="arabicPeriod"/>
            </a:pPr>
            <a:r>
              <a:rPr lang="hr-HR" sz="2800"/>
              <a:t>Isključenje + odabir ponuditelja</a:t>
            </a:r>
          </a:p>
          <a:p>
            <a:pPr marL="0" indent="0">
              <a:buNone/>
            </a:pPr>
            <a:endParaRPr lang="en-IE" dirty="0"/>
          </a:p>
        </p:txBody>
      </p:sp>
      <p:sp>
        <p:nvSpPr>
          <p:cNvPr id="29" name="Content Placeholder 28"/>
          <p:cNvSpPr>
            <a:spLocks noGrp="1"/>
          </p:cNvSpPr>
          <p:nvPr>
            <p:ph sz="quarter" idx="4"/>
          </p:nvPr>
        </p:nvSpPr>
        <p:spPr>
          <a:xfrm>
            <a:off x="4499992" y="1387797"/>
            <a:ext cx="3672408" cy="4633489"/>
          </a:xfrm>
        </p:spPr>
        <p:txBody>
          <a:bodyPr>
            <a:normAutofit/>
          </a:bodyPr>
          <a:lstStyle/>
          <a:p>
            <a:pPr marL="514350" indent="-514350">
              <a:buFont typeface="+mj-lt"/>
              <a:buAutoNum type="arabicPeriod" startAt="7"/>
            </a:pPr>
            <a:r>
              <a:rPr lang="hr-HR" sz="2600"/>
              <a:t>Tehničke specifikacije</a:t>
            </a:r>
          </a:p>
          <a:p>
            <a:pPr marL="514350" indent="-514350">
              <a:buFont typeface="+mj-lt"/>
              <a:buAutoNum type="arabicPeriod" startAt="7"/>
            </a:pPr>
            <a:r>
              <a:rPr lang="hr-HR" sz="2600"/>
              <a:t>Kriteriji dodjele</a:t>
            </a:r>
          </a:p>
          <a:p>
            <a:pPr marL="514350" indent="-514350">
              <a:buFont typeface="+mj-lt"/>
              <a:buAutoNum type="arabicPeriod" startAt="7"/>
            </a:pPr>
            <a:r>
              <a:rPr lang="hr-HR" sz="2600"/>
              <a:t>Kombiniranje specifikacija i kriterija dodjele</a:t>
            </a:r>
          </a:p>
          <a:p>
            <a:pPr marL="514350" indent="-514350">
              <a:buFont typeface="+mj-lt"/>
              <a:buAutoNum type="arabicPeriod" startAt="7"/>
            </a:pPr>
            <a:r>
              <a:rPr lang="hr-HR" sz="2600"/>
              <a:t>Klauzule o izvršenju ugovora</a:t>
            </a:r>
          </a:p>
          <a:p>
            <a:pPr marL="514350" indent="-514350">
              <a:buFont typeface="+mj-lt"/>
              <a:buAutoNum type="arabicPeriod" startAt="7"/>
            </a:pPr>
            <a:r>
              <a:rPr lang="hr-HR" sz="2600"/>
              <a:t>Sažetak i dodatne smjernice</a:t>
            </a:r>
          </a:p>
        </p:txBody>
      </p:sp>
      <p:sp>
        <p:nvSpPr>
          <p:cNvPr id="6" name="Footer Placeholder 5"/>
          <p:cNvSpPr>
            <a:spLocks noGrp="1"/>
          </p:cNvSpPr>
          <p:nvPr>
            <p:ph type="ftr" sz="quarter" idx="11"/>
          </p:nvPr>
        </p:nvSpPr>
        <p:spPr/>
        <p:txBody>
          <a:bodyPr/>
          <a:lstStyle/>
          <a:p>
            <a:r>
              <a:rPr lang="hr-HR"/>
              <a:t>3. modul: Pravni aspekti zelene javne nabave</a:t>
            </a:r>
          </a:p>
        </p:txBody>
      </p:sp>
      <p:sp>
        <p:nvSpPr>
          <p:cNvPr id="7" name="Slide Number Placeholder 6"/>
          <p:cNvSpPr>
            <a:spLocks noGrp="1"/>
          </p:cNvSpPr>
          <p:nvPr>
            <p:ph type="sldNum" sz="quarter" idx="12"/>
          </p:nvPr>
        </p:nvSpPr>
        <p:spPr/>
        <p:txBody>
          <a:bodyPr/>
          <a:lstStyle/>
          <a:p>
            <a:fld id="{ABDDF610-95E4-4D46-B96C-4D9FBF39C128}" type="slidenum">
              <a:rPr lang="en-IE" smtClean="0"/>
              <a:pPr/>
              <a:t>3</a:t>
            </a:fld>
            <a:endParaRPr lang="en-IE"/>
          </a:p>
        </p:txBody>
      </p:sp>
      <p:sp>
        <p:nvSpPr>
          <p:cNvPr id="25" name="Title 24"/>
          <p:cNvSpPr>
            <a:spLocks noGrp="1"/>
          </p:cNvSpPr>
          <p:nvPr>
            <p:ph type="title"/>
          </p:nvPr>
        </p:nvSpPr>
        <p:spPr/>
        <p:txBody>
          <a:bodyPr/>
          <a:lstStyle/>
          <a:p>
            <a:r>
              <a:rPr lang="hr-HR"/>
              <a:t>Sadržaj 3. modula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eigh-2856321_1920.jpg"/>
          <p:cNvPicPr>
            <a:picLocks noChangeAspect="1"/>
          </p:cNvPicPr>
          <p:nvPr/>
        </p:nvPicPr>
        <p:blipFill>
          <a:blip r:embed="rId3" cstate="print"/>
          <a:srcRect t="37793" b="10937"/>
          <a:stretch>
            <a:fillRect/>
          </a:stretch>
        </p:blipFill>
        <p:spPr>
          <a:xfrm>
            <a:off x="4071934" y="4500570"/>
            <a:ext cx="3929090" cy="2014440"/>
          </a:xfrm>
          <a:prstGeom prst="rect">
            <a:avLst/>
          </a:prstGeom>
        </p:spPr>
      </p:pic>
      <p:sp>
        <p:nvSpPr>
          <p:cNvPr id="11" name="Content Placeholder 10"/>
          <p:cNvSpPr>
            <a:spLocks noGrp="1"/>
          </p:cNvSpPr>
          <p:nvPr>
            <p:ph idx="1"/>
          </p:nvPr>
        </p:nvSpPr>
        <p:spPr>
          <a:xfrm>
            <a:off x="500034" y="1214422"/>
            <a:ext cx="7686700" cy="4804966"/>
          </a:xfrm>
        </p:spPr>
        <p:txBody>
          <a:bodyPr>
            <a:noAutofit/>
          </a:bodyPr>
          <a:lstStyle/>
          <a:p>
            <a:r>
              <a:rPr lang="hr-HR" sz="2400"/>
              <a:t>Nema najmanjeg ili najvećeg broja bodova koji se može dodijeliti kriteriju ekološke dodjele</a:t>
            </a:r>
          </a:p>
          <a:p>
            <a:r>
              <a:rPr lang="hr-HR" sz="2400"/>
              <a:t>U Predmetu C-448/01 </a:t>
            </a:r>
            <a:r>
              <a:rPr lang="hr-HR" sz="2400" i="1"/>
              <a:t>EVN Wienstrom</a:t>
            </a:r>
            <a:r>
              <a:rPr lang="hr-HR" sz="2400"/>
              <a:t> Sud je u načelu odobrio da kriterij dodjele povezan s obnovljivom energijom ponderira pri 45 %.</a:t>
            </a:r>
          </a:p>
          <a:p>
            <a:r>
              <a:rPr lang="hr-HR" sz="2400"/>
              <a:t>Razmotrite učinak koji će različite metode ponderiranja i bodovanja imati na evaluaciju te hoće li ponuditeljima pružiti poticaj da se natječu o ekološkim čimbenicima</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30</a:t>
            </a:fld>
            <a:endParaRPr lang="en-IE"/>
          </a:p>
        </p:txBody>
      </p:sp>
      <p:sp>
        <p:nvSpPr>
          <p:cNvPr id="5" name="Title 4"/>
          <p:cNvSpPr>
            <a:spLocks noGrp="1"/>
          </p:cNvSpPr>
          <p:nvPr>
            <p:ph type="title"/>
          </p:nvPr>
        </p:nvSpPr>
        <p:spPr/>
        <p:txBody>
          <a:bodyPr/>
          <a:lstStyle/>
          <a:p>
            <a:r>
              <a:rPr lang="hr-HR"/>
              <a:t>Kriterij dodjele na temelju pondera ili bodova</a:t>
            </a:r>
          </a:p>
        </p:txBody>
      </p:sp>
    </p:spTree>
    <p:extLst>
      <p:ext uri="{BB962C8B-B14F-4D97-AF65-F5344CB8AC3E}">
        <p14:creationId xmlns:p14="http://schemas.microsoft.com/office/powerpoint/2010/main" val="708073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88329"/>
            <a:ext cx="4471990" cy="5068021"/>
          </a:xfrm>
        </p:spPr>
        <p:txBody>
          <a:bodyPr>
            <a:normAutofit/>
          </a:bodyPr>
          <a:lstStyle/>
          <a:p>
            <a:r>
              <a:rPr lang="hr-HR" sz="2400"/>
              <a:t>Trošak životnog vijeka omogućuje usporedbu stvarnih troškova natječaja</a:t>
            </a:r>
          </a:p>
          <a:p>
            <a:r>
              <a:rPr lang="hr-HR" sz="2400">
                <a:ea typeface="Verdana" panose="020B0604030504040204" pitchFamily="34" charset="0"/>
                <a:cs typeface="Verdana" panose="020B0604030504040204" pitchFamily="34" charset="0"/>
              </a:rPr>
              <a:t>Obuhvaća troškove koje snose naručitelj ili drugi korisnici, npr. stjecanja, upotrebe, održavanja i kraja životnog vijeka</a:t>
            </a:r>
          </a:p>
          <a:p>
            <a:r>
              <a:rPr lang="hr-HR" sz="2400">
                <a:ea typeface="Verdana" panose="020B0604030504040204" pitchFamily="34" charset="0"/>
                <a:cs typeface="Verdana" panose="020B0604030504040204" pitchFamily="34" charset="0"/>
              </a:rPr>
              <a:t>Obuhvaća i okolišne vanjske učinke, pod uvjetom da se njihova novčana vrijednost može utvrditi i potvrditi, npr. emisije stakleničkih plinova</a:t>
            </a:r>
          </a:p>
          <a:p>
            <a:pPr marL="0" indent="0">
              <a:buNone/>
            </a:pPr>
            <a:endParaRPr lang="en-IE" dirty="0"/>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31</a:t>
            </a:fld>
            <a:endParaRPr lang="en-IE"/>
          </a:p>
        </p:txBody>
      </p:sp>
      <p:sp>
        <p:nvSpPr>
          <p:cNvPr id="5" name="Title 4"/>
          <p:cNvSpPr>
            <a:spLocks noGrp="1"/>
          </p:cNvSpPr>
          <p:nvPr>
            <p:ph type="title"/>
          </p:nvPr>
        </p:nvSpPr>
        <p:spPr/>
        <p:txBody>
          <a:bodyPr/>
          <a:lstStyle/>
          <a:p>
            <a:r>
              <a:rPr lang="hr-HR"/>
              <a:t>Trošak životnog vijeka</a:t>
            </a:r>
          </a:p>
        </p:txBody>
      </p:sp>
      <p:pic>
        <p:nvPicPr>
          <p:cNvPr id="7" name="Picture 6" descr="calculator-1020044_1920.jpg"/>
          <p:cNvPicPr>
            <a:picLocks noChangeAspect="1"/>
          </p:cNvPicPr>
          <p:nvPr/>
        </p:nvPicPr>
        <p:blipFill>
          <a:blip r:embed="rId3" cstate="print"/>
          <a:srcRect l="9677" r="22580" b="3082"/>
          <a:stretch>
            <a:fillRect/>
          </a:stretch>
        </p:blipFill>
        <p:spPr>
          <a:xfrm>
            <a:off x="4929190" y="1500174"/>
            <a:ext cx="3345455" cy="4786346"/>
          </a:xfrm>
          <a:prstGeom prst="rect">
            <a:avLst/>
          </a:prstGeom>
        </p:spPr>
      </p:pic>
    </p:spTree>
    <p:extLst>
      <p:ext uri="{BB962C8B-B14F-4D97-AF65-F5344CB8AC3E}">
        <p14:creationId xmlns:p14="http://schemas.microsoft.com/office/powerpoint/2010/main" val="1723988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88330"/>
            <a:ext cx="7787208" cy="4804966"/>
          </a:xfrm>
        </p:spPr>
        <p:txBody>
          <a:bodyPr>
            <a:normAutofit fontScale="92500" lnSpcReduction="10000"/>
          </a:bodyPr>
          <a:lstStyle/>
          <a:p>
            <a:pPr marL="0" indent="0" fontAlgn="auto">
              <a:spcBef>
                <a:spcPts val="0"/>
              </a:spcBef>
              <a:spcAft>
                <a:spcPts val="0"/>
              </a:spcAft>
              <a:buClr>
                <a:srgbClr val="FF0000"/>
              </a:buClr>
              <a:buNone/>
              <a:defRPr/>
            </a:pPr>
            <a:r>
              <a:rPr lang="hr-HR" sz="2600">
                <a:ea typeface="Verdana" panose="020B0604030504040204" pitchFamily="34" charset="0"/>
                <a:cs typeface="Verdana" panose="020B0604030504040204" pitchFamily="34" charset="0"/>
              </a:rPr>
              <a:t>Moraju upućivati na metodu koju treba primijeniti i na podatke koje ponuditelji moraju navesti u natječajnoj dokumentaciji. Metoda:</a:t>
            </a:r>
          </a:p>
          <a:p>
            <a:pPr fontAlgn="auto">
              <a:spcBef>
                <a:spcPts val="0"/>
              </a:spcBef>
              <a:spcAft>
                <a:spcPts val="0"/>
              </a:spcAft>
              <a:buClr>
                <a:srgbClr val="FF0000"/>
              </a:buClr>
              <a:defRPr/>
            </a:pPr>
            <a:endParaRPr lang="en-GB" sz="2600" dirty="0">
              <a:ea typeface="Verdana" panose="020B0604030504040204" pitchFamily="34" charset="0"/>
              <a:cs typeface="Verdana" panose="020B0604030504040204" pitchFamily="34" charset="0"/>
            </a:endParaRPr>
          </a:p>
          <a:p>
            <a:pPr>
              <a:spcBef>
                <a:spcPts val="0"/>
              </a:spcBef>
              <a:buClr>
                <a:srgbClr val="008000"/>
              </a:buClr>
              <a:defRPr/>
            </a:pPr>
            <a:r>
              <a:rPr lang="hr-HR" sz="2600">
                <a:ea typeface="Verdana" panose="020B0604030504040204" pitchFamily="34" charset="0"/>
                <a:cs typeface="Verdana" panose="020B0604030504040204" pitchFamily="34" charset="0"/>
              </a:rPr>
              <a:t>mora biti utemeljena na objektivno potvrdivim i nediskriminacijskim kriterijima;</a:t>
            </a:r>
          </a:p>
          <a:p>
            <a:pPr>
              <a:spcBef>
                <a:spcPts val="0"/>
              </a:spcBef>
              <a:buClr>
                <a:srgbClr val="008000"/>
              </a:buClr>
              <a:defRPr/>
            </a:pPr>
            <a:r>
              <a:rPr lang="hr-HR" sz="2600">
                <a:ea typeface="Verdana" panose="020B0604030504040204" pitchFamily="34" charset="0"/>
                <a:cs typeface="Verdana" panose="020B0604030504040204" pitchFamily="34" charset="0"/>
              </a:rPr>
              <a:t>mora biti dostupna svim zainteresiranim stranama;</a:t>
            </a:r>
          </a:p>
          <a:p>
            <a:pPr>
              <a:spcBef>
                <a:spcPts val="0"/>
              </a:spcBef>
              <a:buClr>
                <a:srgbClr val="008000"/>
              </a:buClr>
              <a:defRPr/>
            </a:pPr>
            <a:r>
              <a:rPr lang="hr-HR" sz="2600">
                <a:ea typeface="Verdana" panose="020B0604030504040204" pitchFamily="34" charset="0"/>
                <a:cs typeface="Verdana" panose="020B0604030504040204" pitchFamily="34" charset="0"/>
              </a:rPr>
              <a:t>potrebni podaci mogu se pružiti uz ulaganje razumnog napora prosječno pažljivih gospodarskih subjekata, uključujući operatore iz trećih zemalja.</a:t>
            </a:r>
          </a:p>
          <a:p>
            <a:pPr fontAlgn="auto">
              <a:spcBef>
                <a:spcPts val="0"/>
              </a:spcBef>
              <a:spcAft>
                <a:spcPts val="0"/>
              </a:spcAft>
              <a:buClr>
                <a:srgbClr val="FF0000"/>
              </a:buClr>
              <a:defRPr/>
            </a:pPr>
            <a:endParaRPr lang="en-GB" sz="2600" dirty="0">
              <a:ea typeface="Verdana" panose="020B0604030504040204" pitchFamily="34" charset="0"/>
              <a:cs typeface="Verdana" panose="020B0604030504040204" pitchFamily="34" charset="0"/>
            </a:endParaRPr>
          </a:p>
          <a:p>
            <a:pPr marL="0" indent="0" fontAlgn="auto">
              <a:spcBef>
                <a:spcPts val="0"/>
              </a:spcBef>
              <a:spcAft>
                <a:spcPts val="0"/>
              </a:spcAft>
              <a:buClr>
                <a:srgbClr val="FF0000"/>
              </a:buClr>
              <a:buNone/>
              <a:defRPr/>
            </a:pPr>
            <a:r>
              <a:rPr lang="hr-HR" sz="2600">
                <a:ea typeface="Verdana" panose="020B0604030504040204" pitchFamily="34" charset="0"/>
                <a:cs typeface="Verdana" panose="020B0604030504040204" pitchFamily="34" charset="0"/>
              </a:rPr>
              <a:t>mora se primjenjivati zajednička metodologija EU-a ako je ona razvijena (to se trenutačno primjenjuje samo u sklopu Direktive o čistim vozilima)</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32</a:t>
            </a:fld>
            <a:endParaRPr lang="en-IE"/>
          </a:p>
        </p:txBody>
      </p:sp>
      <p:sp>
        <p:nvSpPr>
          <p:cNvPr id="5" name="Title 4"/>
          <p:cNvSpPr>
            <a:spLocks noGrp="1"/>
          </p:cNvSpPr>
          <p:nvPr>
            <p:ph type="title"/>
          </p:nvPr>
        </p:nvSpPr>
        <p:spPr/>
        <p:txBody>
          <a:bodyPr/>
          <a:lstStyle/>
          <a:p>
            <a:r>
              <a:rPr lang="hr-HR"/>
              <a:t>Uvjeti troškova životnog vijeka</a:t>
            </a:r>
          </a:p>
        </p:txBody>
      </p:sp>
    </p:spTree>
    <p:extLst>
      <p:ext uri="{BB962C8B-B14F-4D97-AF65-F5344CB8AC3E}">
        <p14:creationId xmlns:p14="http://schemas.microsoft.com/office/powerpoint/2010/main" val="2129583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gnifying-glass-3315680_1920.jpg"/>
          <p:cNvPicPr>
            <a:picLocks noChangeAspect="1"/>
          </p:cNvPicPr>
          <p:nvPr/>
        </p:nvPicPr>
        <p:blipFill>
          <a:blip r:embed="rId3" cstate="print"/>
          <a:srcRect l="20703" t="7275" r="28027"/>
          <a:stretch>
            <a:fillRect/>
          </a:stretch>
        </p:blipFill>
        <p:spPr>
          <a:xfrm>
            <a:off x="5857884" y="1428736"/>
            <a:ext cx="2644898" cy="4783468"/>
          </a:xfrm>
          <a:prstGeom prst="rect">
            <a:avLst/>
          </a:prstGeom>
        </p:spPr>
      </p:pic>
      <p:sp>
        <p:nvSpPr>
          <p:cNvPr id="11" name="Content Placeholder 10"/>
          <p:cNvSpPr>
            <a:spLocks noGrp="1"/>
          </p:cNvSpPr>
          <p:nvPr>
            <p:ph idx="1"/>
          </p:nvPr>
        </p:nvSpPr>
        <p:spPr>
          <a:xfrm>
            <a:off x="457200" y="1129184"/>
            <a:ext cx="6096000" cy="4804966"/>
          </a:xfrm>
        </p:spPr>
        <p:txBody>
          <a:bodyPr>
            <a:normAutofit/>
          </a:bodyPr>
          <a:lstStyle/>
          <a:p>
            <a:pPr>
              <a:spcAft>
                <a:spcPts val="600"/>
              </a:spcAft>
            </a:pPr>
            <a:r>
              <a:rPr lang="hr-HR" sz="2600"/>
              <a:t>U nekim slučajevima ponuda vrlo niske cijene možda neće poštivati obveze zaštite okoliša (npr. obvezu odgovarajućeg odlaganja otpada)</a:t>
            </a:r>
          </a:p>
          <a:p>
            <a:pPr>
              <a:spcAft>
                <a:spcPts val="600"/>
              </a:spcAft>
            </a:pPr>
            <a:r>
              <a:rPr lang="hr-HR" sz="2600"/>
              <a:t>Takve se ponude mogu ispitati kako bi se utvrdio razlog niske cijene te kako bi se potvrdilo zadovoljavaju li sve zakonske uvjete</a:t>
            </a:r>
          </a:p>
          <a:p>
            <a:pPr>
              <a:spcAft>
                <a:spcPts val="600"/>
              </a:spcAft>
            </a:pPr>
            <a:r>
              <a:rPr lang="hr-HR" sz="2600"/>
              <a:t>Ponuditeljima se mora pružiti prilika da objasne ponuđenu cijenu </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33</a:t>
            </a:fld>
            <a:endParaRPr lang="en-IE"/>
          </a:p>
        </p:txBody>
      </p:sp>
      <p:sp>
        <p:nvSpPr>
          <p:cNvPr id="5" name="Title 4"/>
          <p:cNvSpPr>
            <a:spLocks noGrp="1"/>
          </p:cNvSpPr>
          <p:nvPr>
            <p:ph type="title"/>
          </p:nvPr>
        </p:nvSpPr>
        <p:spPr/>
        <p:txBody>
          <a:bodyPr/>
          <a:lstStyle/>
          <a:p>
            <a:r>
              <a:rPr lang="hr-HR"/>
              <a:t>Izuzetno niske ponude</a:t>
            </a:r>
          </a:p>
        </p:txBody>
      </p:sp>
    </p:spTree>
    <p:extLst>
      <p:ext uri="{BB962C8B-B14F-4D97-AF65-F5344CB8AC3E}">
        <p14:creationId xmlns:p14="http://schemas.microsoft.com/office/powerpoint/2010/main" val="3375046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sz="half" idx="2"/>
          </p:nvPr>
        </p:nvSpPr>
        <p:spPr>
          <a:xfrm>
            <a:off x="563216" y="2780928"/>
            <a:ext cx="3672408" cy="3343516"/>
          </a:xfrm>
        </p:spPr>
        <p:txBody>
          <a:bodyPr lIns="72000" rIns="72000">
            <a:normAutofit fontScale="92500" lnSpcReduction="10000"/>
          </a:bodyPr>
          <a:lstStyle/>
          <a:p>
            <a:pPr marL="0" indent="0" algn="ctr">
              <a:buNone/>
            </a:pPr>
            <a:r>
              <a:rPr lang="hr-HR" b="1"/>
              <a:t>Tehničke specifikacije</a:t>
            </a:r>
          </a:p>
          <a:p>
            <a:r>
              <a:rPr lang="hr-HR"/>
              <a:t>Mogu biti funkcionalne ili utemeljene na standardima</a:t>
            </a:r>
          </a:p>
          <a:p>
            <a:r>
              <a:rPr lang="hr-HR"/>
              <a:t>Ne može se odustati od njih, osim ako su dopuštene varijante</a:t>
            </a:r>
          </a:p>
          <a:p>
            <a:r>
              <a:rPr lang="hr-HR"/>
              <a:t>Najbolje za osiguravanje da sve ponude zadovoljavaju minimalne ekološke standarde</a:t>
            </a:r>
          </a:p>
        </p:txBody>
      </p:sp>
      <p:sp>
        <p:nvSpPr>
          <p:cNvPr id="29" name="Content Placeholder 28"/>
          <p:cNvSpPr>
            <a:spLocks noGrp="1"/>
          </p:cNvSpPr>
          <p:nvPr>
            <p:ph sz="quarter" idx="4"/>
          </p:nvPr>
        </p:nvSpPr>
        <p:spPr>
          <a:xfrm>
            <a:off x="4572372" y="2780929"/>
            <a:ext cx="3672408" cy="3343516"/>
          </a:xfrm>
        </p:spPr>
        <p:txBody>
          <a:bodyPr>
            <a:normAutofit/>
          </a:bodyPr>
          <a:lstStyle/>
          <a:p>
            <a:pPr marL="0" indent="0" algn="ctr">
              <a:buNone/>
            </a:pPr>
            <a:r>
              <a:rPr lang="hr-HR" b="1"/>
              <a:t>Kriterij dodjele</a:t>
            </a:r>
          </a:p>
          <a:p>
            <a:r>
              <a:rPr lang="hr-HR"/>
              <a:t>Mogu se odnositi na niz ekoloških čimbenika</a:t>
            </a:r>
          </a:p>
          <a:p>
            <a:r>
              <a:rPr lang="hr-HR"/>
              <a:t>Dodjeljuju se ocjene za bolje rezultate</a:t>
            </a:r>
          </a:p>
          <a:p>
            <a:r>
              <a:rPr lang="hr-HR"/>
              <a:t>Najbolje za poticanje tržišta da pruži održivija rješenja</a:t>
            </a:r>
          </a:p>
        </p:txBody>
      </p:sp>
      <p:sp>
        <p:nvSpPr>
          <p:cNvPr id="6" name="Footer Placeholder 5"/>
          <p:cNvSpPr>
            <a:spLocks noGrp="1"/>
          </p:cNvSpPr>
          <p:nvPr>
            <p:ph type="ftr" sz="quarter" idx="11"/>
          </p:nvPr>
        </p:nvSpPr>
        <p:spPr/>
        <p:txBody>
          <a:bodyPr/>
          <a:lstStyle/>
          <a:p>
            <a:r>
              <a:rPr lang="hr-HR"/>
              <a:t>3. modul: Pravni aspekti zelene javne nabave</a:t>
            </a:r>
          </a:p>
        </p:txBody>
      </p:sp>
      <p:sp>
        <p:nvSpPr>
          <p:cNvPr id="7" name="Slide Number Placeholder 6"/>
          <p:cNvSpPr>
            <a:spLocks noGrp="1"/>
          </p:cNvSpPr>
          <p:nvPr>
            <p:ph type="sldNum" sz="quarter" idx="12"/>
          </p:nvPr>
        </p:nvSpPr>
        <p:spPr/>
        <p:txBody>
          <a:bodyPr/>
          <a:lstStyle/>
          <a:p>
            <a:fld id="{ABDDF610-95E4-4D46-B96C-4D9FBF39C128}" type="slidenum">
              <a:rPr lang="en-IE" smtClean="0"/>
              <a:pPr/>
              <a:t>34</a:t>
            </a:fld>
            <a:endParaRPr lang="en-IE"/>
          </a:p>
        </p:txBody>
      </p:sp>
      <p:sp>
        <p:nvSpPr>
          <p:cNvPr id="25" name="Title 24"/>
          <p:cNvSpPr>
            <a:spLocks noGrp="1"/>
          </p:cNvSpPr>
          <p:nvPr>
            <p:ph type="title"/>
          </p:nvPr>
        </p:nvSpPr>
        <p:spPr/>
        <p:txBody>
          <a:bodyPr/>
          <a:lstStyle/>
          <a:p>
            <a:r>
              <a:rPr lang="hr-HR"/>
              <a:t>Specifikacije naspram kriterija dodjele</a:t>
            </a:r>
          </a:p>
        </p:txBody>
      </p:sp>
      <p:sp>
        <p:nvSpPr>
          <p:cNvPr id="2" name="TextBox 1">
            <a:extLst>
              <a:ext uri="{FF2B5EF4-FFF2-40B4-BE49-F238E27FC236}">
                <a16:creationId xmlns:a16="http://schemas.microsoft.com/office/drawing/2014/main" id="{B9788D4D-80A5-43A8-A016-F06A2C674902}"/>
              </a:ext>
            </a:extLst>
          </p:cNvPr>
          <p:cNvSpPr txBox="1"/>
          <p:nvPr/>
        </p:nvSpPr>
        <p:spPr>
          <a:xfrm>
            <a:off x="539552" y="1196752"/>
            <a:ext cx="7776864" cy="1200329"/>
          </a:xfrm>
          <a:prstGeom prst="rect">
            <a:avLst/>
          </a:prstGeom>
          <a:noFill/>
        </p:spPr>
        <p:txBody>
          <a:bodyPr wrap="square" rtlCol="0">
            <a:spAutoFit/>
          </a:bodyPr>
          <a:lstStyle/>
          <a:p>
            <a:r>
              <a:rPr lang="hr-HR" sz="2400" dirty="0"/>
              <a:t>Specifikacije se u zelenoj javnoj nabavi često kombiniraju kako bi se usmjerili prema postizanju okolišne učinkovitosti. Važno je razlikovati njihove uloge: </a:t>
            </a:r>
          </a:p>
        </p:txBody>
      </p:sp>
    </p:spTree>
    <p:extLst>
      <p:ext uri="{BB962C8B-B14F-4D97-AF65-F5344CB8AC3E}">
        <p14:creationId xmlns:p14="http://schemas.microsoft.com/office/powerpoint/2010/main" val="3856520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ite-male-2064872_1920.jpg"/>
          <p:cNvPicPr>
            <a:picLocks noChangeAspect="1"/>
          </p:cNvPicPr>
          <p:nvPr/>
        </p:nvPicPr>
        <p:blipFill>
          <a:blip r:embed="rId3" cstate="print"/>
          <a:srcRect r="11804"/>
          <a:stretch>
            <a:fillRect/>
          </a:stretch>
        </p:blipFill>
        <p:spPr>
          <a:xfrm>
            <a:off x="4643438" y="2000240"/>
            <a:ext cx="3714776" cy="4211964"/>
          </a:xfrm>
          <a:prstGeom prst="rect">
            <a:avLst/>
          </a:prstGeom>
        </p:spPr>
      </p:pic>
      <p:sp>
        <p:nvSpPr>
          <p:cNvPr id="11" name="Content Placeholder 10"/>
          <p:cNvSpPr>
            <a:spLocks noGrp="1"/>
          </p:cNvSpPr>
          <p:nvPr>
            <p:ph idx="1"/>
          </p:nvPr>
        </p:nvSpPr>
        <p:spPr>
          <a:xfrm>
            <a:off x="457200" y="1288330"/>
            <a:ext cx="4829180" cy="5068020"/>
          </a:xfrm>
        </p:spPr>
        <p:txBody>
          <a:bodyPr>
            <a:normAutofit/>
          </a:bodyPr>
          <a:lstStyle/>
          <a:p>
            <a:r>
              <a:rPr lang="hr-HR" sz="2400"/>
              <a:t>Da bi se osiguralo poštivanje obveza zelene javne nabave pri izvršenju ugovora, ključno je uključiti jasne uvjete izvođenja ugovora</a:t>
            </a:r>
          </a:p>
          <a:p>
            <a:r>
              <a:rPr lang="hr-HR" sz="2400"/>
              <a:t>Oni moraju biti povezani s predmetom ugovora i unaprijed oglašeni u obavijesti o natječaju ili u natječajnoj dokumentaciji</a:t>
            </a:r>
          </a:p>
          <a:p>
            <a:r>
              <a:rPr lang="hr-HR" sz="2400"/>
              <a:t>Od ponuditelja se tijekom natječajnog postupka može zatražiti da potvrde da prihvaćaju uvjete</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35</a:t>
            </a:fld>
            <a:endParaRPr lang="en-IE"/>
          </a:p>
        </p:txBody>
      </p:sp>
      <p:sp>
        <p:nvSpPr>
          <p:cNvPr id="5" name="Title 4"/>
          <p:cNvSpPr>
            <a:spLocks noGrp="1"/>
          </p:cNvSpPr>
          <p:nvPr>
            <p:ph type="title"/>
          </p:nvPr>
        </p:nvSpPr>
        <p:spPr>
          <a:xfrm>
            <a:off x="463369" y="260648"/>
            <a:ext cx="8003232" cy="850106"/>
          </a:xfrm>
        </p:spPr>
        <p:txBody>
          <a:bodyPr/>
          <a:lstStyle/>
          <a:p>
            <a:r>
              <a:rPr lang="hr-HR" dirty="0"/>
              <a:t>Klauzule o izvršenju ugovora za zelenu javnu nabavu</a:t>
            </a:r>
          </a:p>
        </p:txBody>
      </p:sp>
    </p:spTree>
    <p:extLst>
      <p:ext uri="{BB962C8B-B14F-4D97-AF65-F5344CB8AC3E}">
        <p14:creationId xmlns:p14="http://schemas.microsoft.com/office/powerpoint/2010/main" val="455788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88330"/>
            <a:ext cx="7787208" cy="5068020"/>
          </a:xfrm>
        </p:spPr>
        <p:txBody>
          <a:bodyPr>
            <a:normAutofit fontScale="92500"/>
          </a:bodyPr>
          <a:lstStyle/>
          <a:p>
            <a:pPr>
              <a:buNone/>
            </a:pPr>
            <a:r>
              <a:rPr lang="hr-HR" sz="2400" b="1">
                <a:solidFill>
                  <a:schemeClr val="tx2"/>
                </a:solidFill>
              </a:rPr>
              <a:t>Ugovorne klauzule o zelenoj javnoj nabavi moraju specifično odgovarati</a:t>
            </a:r>
          </a:p>
          <a:p>
            <a:pPr>
              <a:buNone/>
            </a:pPr>
            <a:r>
              <a:rPr lang="hr-HR" sz="2400" b="1">
                <a:solidFill>
                  <a:schemeClr val="tx2"/>
                </a:solidFill>
              </a:rPr>
              <a:t>uvjetima natječaja, ne mogu biti univerzalne</a:t>
            </a:r>
          </a:p>
          <a:p>
            <a:pPr>
              <a:buNone/>
            </a:pPr>
            <a:endParaRPr lang="en-IE" sz="2400" b="1" dirty="0">
              <a:solidFill>
                <a:schemeClr val="tx2"/>
              </a:solidFill>
            </a:endParaRPr>
          </a:p>
          <a:p>
            <a:pPr marL="0" indent="0">
              <a:buNone/>
            </a:pPr>
            <a:r>
              <a:rPr lang="hr-HR" sz="2400">
                <a:solidFill>
                  <a:srgbClr val="008A88"/>
                </a:solidFill>
              </a:rPr>
              <a:t>Primjeri:</a:t>
            </a:r>
          </a:p>
          <a:p>
            <a:pPr marL="0" indent="0">
              <a:buNone/>
            </a:pPr>
            <a:r>
              <a:rPr lang="hr-HR" sz="2400" b="1"/>
              <a:t>Ugovor o nabavi </a:t>
            </a:r>
            <a:r>
              <a:rPr lang="hr-HR" sz="2400"/>
              <a:t>– vrsta pakiranja i dužnost dobavljača da ga reciklira / ponovno upotrijebi; učestalost dostave; vrsta vozila kojom se dostavlja</a:t>
            </a:r>
          </a:p>
          <a:p>
            <a:pPr marL="0" indent="0">
              <a:buNone/>
            </a:pPr>
            <a:r>
              <a:rPr lang="hr-HR" sz="2400" b="1"/>
              <a:t>Ugovor o pružanju usluga </a:t>
            </a:r>
            <a:r>
              <a:rPr lang="hr-HR" sz="2400"/>
              <a:t>– osposobljavanje osoblja o ekološkim aspektima ugovora; praćenje utjecaja na okoliš i izvješćivanje o njima; primjena sustava za upravljanje okolišem </a:t>
            </a:r>
          </a:p>
          <a:p>
            <a:pPr marL="0" indent="0">
              <a:buNone/>
            </a:pPr>
            <a:r>
              <a:rPr lang="hr-HR" sz="2400" b="1"/>
              <a:t>Ugovor o radovima </a:t>
            </a:r>
            <a:r>
              <a:rPr lang="hr-HR" sz="2400"/>
              <a:t>– upravljanje otpadom, energijom i vodom na gradilištu; potvrda treće strane za zgrade ili građevinske radove </a:t>
            </a:r>
          </a:p>
          <a:p>
            <a:endParaRPr lang="en-IE" dirty="0"/>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36</a:t>
            </a:fld>
            <a:endParaRPr lang="en-IE"/>
          </a:p>
        </p:txBody>
      </p:sp>
      <p:sp>
        <p:nvSpPr>
          <p:cNvPr id="5" name="Title 4"/>
          <p:cNvSpPr>
            <a:spLocks noGrp="1"/>
          </p:cNvSpPr>
          <p:nvPr>
            <p:ph type="title"/>
          </p:nvPr>
        </p:nvSpPr>
        <p:spPr/>
        <p:txBody>
          <a:bodyPr/>
          <a:lstStyle/>
          <a:p>
            <a:r>
              <a:rPr lang="hr-HR"/>
              <a:t>Utvrđivanje klauzula o izvršenju ugovora</a:t>
            </a:r>
          </a:p>
        </p:txBody>
      </p:sp>
    </p:spTree>
    <p:extLst>
      <p:ext uri="{BB962C8B-B14F-4D97-AF65-F5344CB8AC3E}">
        <p14:creationId xmlns:p14="http://schemas.microsoft.com/office/powerpoint/2010/main" val="2669516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288330"/>
            <a:ext cx="7615262" cy="4804966"/>
          </a:xfrm>
        </p:spPr>
        <p:txBody>
          <a:bodyPr>
            <a:normAutofit/>
          </a:bodyPr>
          <a:lstStyle/>
          <a:p>
            <a:r>
              <a:rPr lang="hr-HR" sz="2600"/>
              <a:t>Ugovorne klauzule o zelenoj javnoj nabavi uvijek trebaju uključivati sljedeće:</a:t>
            </a:r>
          </a:p>
          <a:p>
            <a:pPr marL="755650" lvl="1" indent="0">
              <a:buNone/>
            </a:pPr>
            <a:r>
              <a:rPr lang="hr-HR" sz="2600" b="1">
                <a:solidFill>
                  <a:srgbClr val="008A88"/>
                </a:solidFill>
              </a:rPr>
              <a:t>Što</a:t>
            </a:r>
            <a:r>
              <a:rPr lang="hr-HR" sz="2600"/>
              <a:t> treba učiniti</a:t>
            </a:r>
          </a:p>
          <a:p>
            <a:pPr marL="755650" lvl="1" indent="0">
              <a:buNone/>
            </a:pPr>
            <a:r>
              <a:rPr lang="hr-HR" sz="2600" b="1">
                <a:solidFill>
                  <a:srgbClr val="008A88"/>
                </a:solidFill>
              </a:rPr>
              <a:t>Tko </a:t>
            </a:r>
            <a:r>
              <a:rPr lang="hr-HR" sz="2600"/>
              <a:t>to treba učiniti</a:t>
            </a:r>
          </a:p>
          <a:p>
            <a:pPr marL="755650" lvl="1" indent="0">
              <a:spcAft>
                <a:spcPts val="1200"/>
              </a:spcAft>
              <a:buNone/>
            </a:pPr>
            <a:r>
              <a:rPr lang="hr-HR" sz="2600" b="1">
                <a:solidFill>
                  <a:srgbClr val="008A88"/>
                </a:solidFill>
              </a:rPr>
              <a:t>Kako</a:t>
            </a:r>
            <a:r>
              <a:rPr lang="hr-HR" sz="2600">
                <a:solidFill>
                  <a:srgbClr val="008A88"/>
                </a:solidFill>
              </a:rPr>
              <a:t> </a:t>
            </a:r>
            <a:r>
              <a:rPr lang="hr-HR" sz="2600"/>
              <a:t>će se to pratiti</a:t>
            </a:r>
          </a:p>
          <a:p>
            <a:pPr>
              <a:spcAft>
                <a:spcPts val="600"/>
              </a:spcAft>
            </a:pPr>
            <a:r>
              <a:rPr lang="hr-HR" sz="2600"/>
              <a:t>Dobar izbor u nekim slučajevima mogu biti revizije treće strane / praćenje / certificiranje</a:t>
            </a:r>
          </a:p>
          <a:p>
            <a:r>
              <a:rPr lang="hr-HR" sz="2600"/>
              <a:t>Mogu se uključiti poticaji i/ili kazne kao dodatna motivacija za provedbu zelene javne nabave</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37</a:t>
            </a:fld>
            <a:endParaRPr lang="en-IE"/>
          </a:p>
        </p:txBody>
      </p:sp>
      <p:sp>
        <p:nvSpPr>
          <p:cNvPr id="5" name="Title 4"/>
          <p:cNvSpPr>
            <a:spLocks noGrp="1"/>
          </p:cNvSpPr>
          <p:nvPr>
            <p:ph type="title"/>
          </p:nvPr>
        </p:nvSpPr>
        <p:spPr/>
        <p:txBody>
          <a:bodyPr/>
          <a:lstStyle/>
          <a:p>
            <a:r>
              <a:rPr lang="hr-HR"/>
              <a:t>Provedba klauzula o izvršenju ugovora</a:t>
            </a:r>
          </a:p>
        </p:txBody>
      </p:sp>
    </p:spTree>
    <p:extLst>
      <p:ext uri="{BB962C8B-B14F-4D97-AF65-F5344CB8AC3E}">
        <p14:creationId xmlns:p14="http://schemas.microsoft.com/office/powerpoint/2010/main" val="1517831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hr-HR"/>
              <a:t>3. modul: Pravni aspekti zelene javne nabave</a:t>
            </a:r>
          </a:p>
        </p:txBody>
      </p:sp>
      <p:sp>
        <p:nvSpPr>
          <p:cNvPr id="7" name="Slide Number Placeholder 6"/>
          <p:cNvSpPr>
            <a:spLocks noGrp="1"/>
          </p:cNvSpPr>
          <p:nvPr>
            <p:ph type="sldNum" sz="quarter" idx="12"/>
          </p:nvPr>
        </p:nvSpPr>
        <p:spPr/>
        <p:txBody>
          <a:bodyPr/>
          <a:lstStyle/>
          <a:p>
            <a:fld id="{ABDDF610-95E4-4D46-B96C-4D9FBF39C128}" type="slidenum">
              <a:rPr lang="en-IE" smtClean="0"/>
              <a:pPr/>
              <a:t>38</a:t>
            </a:fld>
            <a:endParaRPr lang="en-IE"/>
          </a:p>
        </p:txBody>
      </p:sp>
      <p:sp>
        <p:nvSpPr>
          <p:cNvPr id="25" name="Title 24"/>
          <p:cNvSpPr>
            <a:spLocks noGrp="1"/>
          </p:cNvSpPr>
          <p:nvPr>
            <p:ph type="title"/>
          </p:nvPr>
        </p:nvSpPr>
        <p:spPr>
          <a:xfrm>
            <a:off x="431947" y="306563"/>
            <a:ext cx="7859216" cy="850106"/>
          </a:xfrm>
        </p:spPr>
        <p:txBody>
          <a:bodyPr/>
          <a:lstStyle/>
          <a:p>
            <a:r>
              <a:rPr lang="hr-HR"/>
              <a:t>Sažetak 3. modula</a:t>
            </a:r>
          </a:p>
        </p:txBody>
      </p:sp>
      <p:sp>
        <p:nvSpPr>
          <p:cNvPr id="4" name="TextBox 3">
            <a:extLst>
              <a:ext uri="{FF2B5EF4-FFF2-40B4-BE49-F238E27FC236}">
                <a16:creationId xmlns:a16="http://schemas.microsoft.com/office/drawing/2014/main" id="{BCD7A83C-31BD-4EEB-A1E9-54F85B114D16}"/>
              </a:ext>
            </a:extLst>
          </p:cNvPr>
          <p:cNvSpPr txBox="1"/>
          <p:nvPr/>
        </p:nvSpPr>
        <p:spPr>
          <a:xfrm>
            <a:off x="431947" y="1772816"/>
            <a:ext cx="7859216" cy="3477875"/>
          </a:xfrm>
          <a:prstGeom prst="rect">
            <a:avLst/>
          </a:prstGeom>
          <a:solidFill>
            <a:schemeClr val="accent6">
              <a:lumMod val="20000"/>
              <a:lumOff val="80000"/>
            </a:schemeClr>
          </a:solidFill>
        </p:spPr>
        <p:txBody>
          <a:bodyPr wrap="square" rtlCol="0">
            <a:spAutoFit/>
          </a:bodyPr>
          <a:lstStyle/>
          <a:p>
            <a:pPr marL="285750" indent="-285750">
              <a:spcAft>
                <a:spcPts val="1200"/>
              </a:spcAft>
              <a:buFont typeface="Arial" panose="020B0604020202020204" pitchFamily="34" charset="0"/>
              <a:buChar char="•"/>
            </a:pPr>
            <a:r>
              <a:rPr lang="hr-HR" sz="2000" dirty="0">
                <a:solidFill>
                  <a:srgbClr val="008A88"/>
                </a:solidFill>
              </a:rPr>
              <a:t>Zelena javna nabava uređena je direktivama EU-a o javnoj nabavi, načelima Ugovora, sudskom praksom i nacionalnim zakonodavstvom</a:t>
            </a:r>
          </a:p>
          <a:p>
            <a:pPr marL="285750" indent="-285750">
              <a:spcAft>
                <a:spcPts val="1200"/>
              </a:spcAft>
              <a:buFont typeface="Arial" panose="020B0604020202020204" pitchFamily="34" charset="0"/>
              <a:buChar char="•"/>
            </a:pPr>
            <a:r>
              <a:rPr lang="hr-HR" sz="2000" dirty="0">
                <a:solidFill>
                  <a:srgbClr val="008A88"/>
                </a:solidFill>
              </a:rPr>
              <a:t>Moraju se primjenjivati načela </a:t>
            </a:r>
            <a:r>
              <a:rPr lang="hr-HR" sz="2000" b="1" dirty="0">
                <a:solidFill>
                  <a:srgbClr val="008A88"/>
                </a:solidFill>
              </a:rPr>
              <a:t>jednakog postupanja, transparentnosti, proporcionalnosti </a:t>
            </a:r>
            <a:r>
              <a:rPr lang="hr-HR" sz="2000" dirty="0">
                <a:solidFill>
                  <a:srgbClr val="008A88"/>
                </a:solidFill>
              </a:rPr>
              <a:t>i</a:t>
            </a:r>
            <a:r>
              <a:rPr lang="hr-HR" sz="2000" b="1" dirty="0">
                <a:solidFill>
                  <a:srgbClr val="008A88"/>
                </a:solidFill>
              </a:rPr>
              <a:t> uzajamnog priznavanja</a:t>
            </a:r>
          </a:p>
          <a:p>
            <a:pPr marL="285750" indent="-285750">
              <a:spcAft>
                <a:spcPts val="1200"/>
              </a:spcAft>
              <a:buFont typeface="Arial" panose="020B0604020202020204" pitchFamily="34" charset="0"/>
              <a:buChar char="•"/>
            </a:pPr>
            <a:r>
              <a:rPr lang="hr-HR" sz="2000" dirty="0">
                <a:solidFill>
                  <a:srgbClr val="008A88"/>
                </a:solidFill>
              </a:rPr>
              <a:t>Direktive o javnoj nabavi iz 2014. dozvoljavaju primjenu zelene javne nabave tijekom cijelog natječajnog postupka</a:t>
            </a:r>
          </a:p>
          <a:p>
            <a:pPr marL="285750" indent="-285750">
              <a:spcAft>
                <a:spcPts val="1200"/>
              </a:spcAft>
              <a:buFont typeface="Arial" panose="020B0604020202020204" pitchFamily="34" charset="0"/>
              <a:buChar char="•"/>
            </a:pPr>
            <a:r>
              <a:rPr lang="hr-HR" sz="2000" b="1" dirty="0">
                <a:solidFill>
                  <a:srgbClr val="008A88"/>
                </a:solidFill>
              </a:rPr>
              <a:t>Uvjetom da postoji poveznica s predmetom</a:t>
            </a:r>
            <a:r>
              <a:rPr lang="hr-HR" sz="2000" dirty="0">
                <a:solidFill>
                  <a:srgbClr val="008A88"/>
                </a:solidFill>
              </a:rPr>
              <a:t> postavlja se granica u pogledu onoga što se može tražiti od ponuditelja</a:t>
            </a:r>
          </a:p>
          <a:p>
            <a:pPr marL="285750" indent="-285750">
              <a:spcAft>
                <a:spcPts val="1200"/>
              </a:spcAft>
              <a:buFont typeface="Arial" panose="020B0604020202020204" pitchFamily="34" charset="0"/>
              <a:buChar char="•"/>
            </a:pPr>
            <a:r>
              <a:rPr lang="hr-HR" sz="2000" dirty="0">
                <a:solidFill>
                  <a:srgbClr val="008A88"/>
                </a:solidFill>
              </a:rPr>
              <a:t>Zelena javna nabava može se primjenjivati u svakom od </a:t>
            </a:r>
            <a:r>
              <a:rPr lang="hr-HR" sz="2000" b="1" dirty="0">
                <a:solidFill>
                  <a:srgbClr val="008A88"/>
                </a:solidFill>
              </a:rPr>
              <a:t>pet postupaka</a:t>
            </a:r>
          </a:p>
        </p:txBody>
      </p:sp>
    </p:spTree>
    <p:extLst>
      <p:ext uri="{BB962C8B-B14F-4D97-AF65-F5344CB8AC3E}">
        <p14:creationId xmlns:p14="http://schemas.microsoft.com/office/powerpoint/2010/main" val="159077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sz="quarter" idx="4"/>
          </p:nvPr>
        </p:nvSpPr>
        <p:spPr>
          <a:xfrm>
            <a:off x="463369" y="1628800"/>
            <a:ext cx="7327304" cy="3888432"/>
          </a:xfrm>
        </p:spPr>
        <p:txBody>
          <a:bodyPr>
            <a:noAutofit/>
          </a:bodyPr>
          <a:lstStyle/>
          <a:p>
            <a:pPr>
              <a:spcBef>
                <a:spcPts val="0"/>
              </a:spcBef>
              <a:spcAft>
                <a:spcPts val="1200"/>
              </a:spcAft>
            </a:pPr>
            <a:r>
              <a:rPr lang="hr-HR" sz="2000" b="1" dirty="0">
                <a:solidFill>
                  <a:srgbClr val="008A88"/>
                </a:solidFill>
              </a:rPr>
              <a:t>Isključenje i odabir </a:t>
            </a:r>
            <a:r>
              <a:rPr lang="hr-HR" sz="2000" dirty="0">
                <a:solidFill>
                  <a:srgbClr val="008A88"/>
                </a:solidFill>
              </a:rPr>
              <a:t>ponuditelja mogu uključivati aspekte zaštite okoliša</a:t>
            </a:r>
          </a:p>
          <a:p>
            <a:pPr>
              <a:spcBef>
                <a:spcPts val="0"/>
              </a:spcBef>
              <a:spcAft>
                <a:spcPts val="1200"/>
              </a:spcAft>
            </a:pPr>
            <a:r>
              <a:rPr lang="hr-HR" sz="2000" dirty="0"/>
              <a:t>Tehničkim specifikacijama mogu se utvrditi minimalni ekološki uvjeti, uključujući upućivanje na </a:t>
            </a:r>
            <a:r>
              <a:rPr lang="hr-HR" sz="2000" b="1" dirty="0"/>
              <a:t>oznake treće strane</a:t>
            </a:r>
          </a:p>
          <a:p>
            <a:pPr>
              <a:spcBef>
                <a:spcPts val="0"/>
              </a:spcBef>
              <a:spcAft>
                <a:spcPts val="1200"/>
              </a:spcAft>
            </a:pPr>
            <a:r>
              <a:rPr lang="hr-HR" sz="2000" dirty="0"/>
              <a:t>Kriteriji dodjele upotrebljavaju se za evaluaciju učinka iznad minimalnih uvjeta te mogu uključivati </a:t>
            </a:r>
            <a:r>
              <a:rPr lang="hr-HR" sz="2000" b="1" dirty="0"/>
              <a:t>trošak životnog ciklusa</a:t>
            </a:r>
          </a:p>
          <a:p>
            <a:pPr>
              <a:spcBef>
                <a:spcPts val="0"/>
              </a:spcBef>
              <a:spcAft>
                <a:spcPts val="1200"/>
              </a:spcAft>
            </a:pPr>
            <a:r>
              <a:rPr lang="hr-HR" sz="2000" dirty="0"/>
              <a:t>Klauzulama o izvršenju ugovora trebale bi se provoditi obveze zelene javne nabave te bi one trebale biti specifične za svaki ugovor</a:t>
            </a:r>
          </a:p>
        </p:txBody>
      </p:sp>
      <p:sp>
        <p:nvSpPr>
          <p:cNvPr id="6" name="Footer Placeholder 5"/>
          <p:cNvSpPr>
            <a:spLocks noGrp="1"/>
          </p:cNvSpPr>
          <p:nvPr>
            <p:ph type="ftr" sz="quarter" idx="11"/>
          </p:nvPr>
        </p:nvSpPr>
        <p:spPr/>
        <p:txBody>
          <a:bodyPr/>
          <a:lstStyle/>
          <a:p>
            <a:r>
              <a:rPr lang="hr-HR"/>
              <a:t>3. modul: Pravni aspekti zelene javne nabave</a:t>
            </a:r>
          </a:p>
        </p:txBody>
      </p:sp>
      <p:sp>
        <p:nvSpPr>
          <p:cNvPr id="7" name="Slide Number Placeholder 6"/>
          <p:cNvSpPr>
            <a:spLocks noGrp="1"/>
          </p:cNvSpPr>
          <p:nvPr>
            <p:ph type="sldNum" sz="quarter" idx="12"/>
          </p:nvPr>
        </p:nvSpPr>
        <p:spPr/>
        <p:txBody>
          <a:bodyPr/>
          <a:lstStyle/>
          <a:p>
            <a:fld id="{ABDDF610-95E4-4D46-B96C-4D9FBF39C128}" type="slidenum">
              <a:rPr lang="en-IE" smtClean="0"/>
              <a:pPr/>
              <a:t>39</a:t>
            </a:fld>
            <a:endParaRPr lang="en-IE"/>
          </a:p>
        </p:txBody>
      </p:sp>
      <p:sp>
        <p:nvSpPr>
          <p:cNvPr id="25" name="Title 24"/>
          <p:cNvSpPr>
            <a:spLocks noGrp="1"/>
          </p:cNvSpPr>
          <p:nvPr>
            <p:ph type="title"/>
          </p:nvPr>
        </p:nvSpPr>
        <p:spPr/>
        <p:txBody>
          <a:bodyPr/>
          <a:lstStyle/>
          <a:p>
            <a:r>
              <a:rPr lang="hr-HR"/>
              <a:t>Sažetak 3. modula (nastavak)</a:t>
            </a:r>
          </a:p>
        </p:txBody>
      </p:sp>
    </p:spTree>
    <p:extLst>
      <p:ext uri="{BB962C8B-B14F-4D97-AF65-F5344CB8AC3E}">
        <p14:creationId xmlns:p14="http://schemas.microsoft.com/office/powerpoint/2010/main" val="340846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owse-1019849_1920.jpg"/>
          <p:cNvPicPr>
            <a:picLocks noChangeAspect="1"/>
          </p:cNvPicPr>
          <p:nvPr/>
        </p:nvPicPr>
        <p:blipFill>
          <a:blip r:embed="rId3" cstate="print"/>
          <a:srcRect r="19999"/>
          <a:stretch>
            <a:fillRect/>
          </a:stretch>
        </p:blipFill>
        <p:spPr>
          <a:xfrm>
            <a:off x="4857752" y="1893088"/>
            <a:ext cx="3571908" cy="4464846"/>
          </a:xfrm>
          <a:prstGeom prst="rect">
            <a:avLst/>
          </a:prstGeom>
        </p:spPr>
      </p:pic>
      <p:sp>
        <p:nvSpPr>
          <p:cNvPr id="11" name="Content Placeholder 10"/>
          <p:cNvSpPr>
            <a:spLocks noGrp="1"/>
          </p:cNvSpPr>
          <p:nvPr>
            <p:ph idx="1"/>
          </p:nvPr>
        </p:nvSpPr>
        <p:spPr>
          <a:xfrm>
            <a:off x="344354" y="1537493"/>
            <a:ext cx="6186502" cy="5001419"/>
          </a:xfrm>
        </p:spPr>
        <p:txBody>
          <a:bodyPr>
            <a:noAutofit/>
          </a:bodyPr>
          <a:lstStyle/>
          <a:p>
            <a:r>
              <a:rPr lang="hr-HR" sz="2000" dirty="0"/>
              <a:t>Ugovor o funkcioniranju EU-a (UFEU)</a:t>
            </a:r>
          </a:p>
          <a:p>
            <a:r>
              <a:rPr lang="hr-HR" sz="2000" dirty="0"/>
              <a:t>Direktive o nabavi iz 2014.: 2014/23/EU, 2014/24/EU i 2014/25/EU</a:t>
            </a:r>
          </a:p>
          <a:p>
            <a:r>
              <a:rPr lang="hr-HR" sz="2000" dirty="0"/>
              <a:t>Direktive EU-a o pravnim lijekovima 89/665/EEZ i 92/13/EEZ kako su izmijenjene direktivama 2007/66/EZ i 2014/23/EU</a:t>
            </a:r>
          </a:p>
          <a:p>
            <a:r>
              <a:rPr lang="hr-HR" sz="2000" dirty="0"/>
              <a:t>Sektorsko zakonodavstvo EU-a, npr. Direktiva o čistim vozilima, Direktiva o energetskoj učinkovitosti</a:t>
            </a:r>
          </a:p>
          <a:p>
            <a:r>
              <a:rPr lang="hr-HR" sz="2000" dirty="0"/>
              <a:t>Nacionalno provedbeno zakonodavstvo</a:t>
            </a:r>
          </a:p>
          <a:p>
            <a:r>
              <a:rPr lang="hr-HR" sz="2000" dirty="0"/>
              <a:t>Sudska praksa Suda EU-a i nacionalnih sudova</a:t>
            </a:r>
          </a:p>
          <a:p>
            <a:r>
              <a:rPr lang="hr-HR" sz="2000" dirty="0"/>
              <a:t>Sporazum WTO-a o javnoj nabavi</a:t>
            </a:r>
          </a:p>
          <a:p>
            <a:pPr marL="0" indent="0">
              <a:buNone/>
            </a:pPr>
            <a:endParaRPr lang="en-IE" sz="2200" dirty="0"/>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4</a:t>
            </a:fld>
            <a:endParaRPr lang="en-IE"/>
          </a:p>
        </p:txBody>
      </p:sp>
      <p:sp>
        <p:nvSpPr>
          <p:cNvPr id="5" name="Title 4"/>
          <p:cNvSpPr>
            <a:spLocks noGrp="1"/>
          </p:cNvSpPr>
          <p:nvPr>
            <p:ph type="title"/>
          </p:nvPr>
        </p:nvSpPr>
        <p:spPr/>
        <p:txBody>
          <a:bodyPr/>
          <a:lstStyle/>
          <a:p>
            <a:r>
              <a:rPr lang="hr-HR"/>
              <a:t>Važni zakonski izvori</a:t>
            </a:r>
          </a:p>
        </p:txBody>
      </p:sp>
    </p:spTree>
    <p:extLst>
      <p:ext uri="{BB962C8B-B14F-4D97-AF65-F5344CB8AC3E}">
        <p14:creationId xmlns:p14="http://schemas.microsoft.com/office/powerpoint/2010/main" val="349233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1"/>
          </p:nvPr>
        </p:nvSpPr>
        <p:spPr/>
        <p:txBody>
          <a:bodyPr/>
          <a:lstStyle/>
          <a:p>
            <a:r>
              <a:rPr lang="hr-HR"/>
              <a:t>3. modul: Pravni aspekti zelene javne nabave</a:t>
            </a:r>
          </a:p>
        </p:txBody>
      </p:sp>
      <p:sp>
        <p:nvSpPr>
          <p:cNvPr id="4" name="Title 3"/>
          <p:cNvSpPr>
            <a:spLocks noGrp="1"/>
          </p:cNvSpPr>
          <p:nvPr>
            <p:ph type="title"/>
          </p:nvPr>
        </p:nvSpPr>
        <p:spPr/>
        <p:txBody>
          <a:bodyPr>
            <a:normAutofit/>
          </a:bodyPr>
          <a:lstStyle/>
          <a:p>
            <a:pPr algn="l"/>
            <a:r>
              <a:rPr lang="hr-HR" sz="3200"/>
              <a:t>Dodatne smjernice</a:t>
            </a:r>
          </a:p>
        </p:txBody>
      </p:sp>
      <p:sp>
        <p:nvSpPr>
          <p:cNvPr id="21" name="Content Placeholder 20"/>
          <p:cNvSpPr>
            <a:spLocks noGrp="1"/>
          </p:cNvSpPr>
          <p:nvPr>
            <p:ph sz="half" idx="2"/>
          </p:nvPr>
        </p:nvSpPr>
        <p:spPr>
          <a:xfrm>
            <a:off x="5940152" y="1282353"/>
            <a:ext cx="2520280" cy="3010743"/>
          </a:xfrm>
        </p:spPr>
        <p:txBody>
          <a:bodyPr>
            <a:normAutofit fontScale="92500" lnSpcReduction="20000"/>
          </a:bodyPr>
          <a:lstStyle/>
          <a:p>
            <a:pPr marL="0" indent="0" algn="ctr">
              <a:spcAft>
                <a:spcPts val="1200"/>
              </a:spcAft>
              <a:buNone/>
            </a:pPr>
            <a:r>
              <a:rPr lang="hr-HR" b="1"/>
              <a:t>Služba za pomoć o zelenoj javnoj nabavi</a:t>
            </a:r>
          </a:p>
          <a:p>
            <a:pPr marL="0" indent="0" algn="ctr">
              <a:spcBef>
                <a:spcPts val="0"/>
              </a:spcBef>
              <a:spcAft>
                <a:spcPts val="1200"/>
              </a:spcAft>
              <a:buNone/>
            </a:pPr>
            <a:r>
              <a:rPr lang="hr-HR"/>
              <a:t>Za dodatnu podršku u vezi sa zelenom javnom nabavom, obratite se EU-ovoj besplatnoj</a:t>
            </a:r>
          </a:p>
          <a:p>
            <a:pPr marL="0" indent="0" algn="ctr">
              <a:spcBef>
                <a:spcPts val="0"/>
              </a:spcBef>
              <a:buNone/>
            </a:pPr>
            <a:r>
              <a:rPr lang="hr-HR"/>
              <a:t> </a:t>
            </a:r>
            <a:r>
              <a:rPr lang="hr-HR" b="1">
                <a:hlinkClick r:id="rId3"/>
              </a:rPr>
              <a:t>Službi za pomoć</a:t>
            </a:r>
          </a:p>
          <a:p>
            <a:pPr marL="0" indent="0">
              <a:buNone/>
            </a:pPr>
            <a:endParaRPr lang="en-IE" dirty="0"/>
          </a:p>
        </p:txBody>
      </p:sp>
      <p:pic>
        <p:nvPicPr>
          <p:cNvPr id="8" name="Picture 7" descr="g46424.png"/>
          <p:cNvPicPr>
            <a:picLocks noChangeAspect="1"/>
          </p:cNvPicPr>
          <p:nvPr/>
        </p:nvPicPr>
        <p:blipFill>
          <a:blip r:embed="rId4" cstate="print">
            <a:lum contrast="10000"/>
          </a:blip>
          <a:srcRect t="39160" r="6250" b="26054"/>
          <a:stretch>
            <a:fillRect/>
          </a:stretch>
        </p:blipFill>
        <p:spPr>
          <a:xfrm rot="5400000">
            <a:off x="107503" y="5500565"/>
            <a:ext cx="1080121" cy="144016"/>
          </a:xfrm>
          <a:prstGeom prst="rect">
            <a:avLst/>
          </a:prstGeom>
          <a:ln w="19050">
            <a:solidFill>
              <a:schemeClr val="bg1"/>
            </a:solidFill>
          </a:ln>
        </p:spPr>
      </p:pic>
      <p:sp>
        <p:nvSpPr>
          <p:cNvPr id="5" name="TextBox 4">
            <a:extLst>
              <a:ext uri="{FF2B5EF4-FFF2-40B4-BE49-F238E27FC236}">
                <a16:creationId xmlns:a16="http://schemas.microsoft.com/office/drawing/2014/main" id="{155D9F63-572E-4214-8DF2-F09B34108BAD}"/>
              </a:ext>
            </a:extLst>
          </p:cNvPr>
          <p:cNvSpPr txBox="1"/>
          <p:nvPr/>
        </p:nvSpPr>
        <p:spPr>
          <a:xfrm>
            <a:off x="486615" y="1368462"/>
            <a:ext cx="4932549" cy="3108543"/>
          </a:xfrm>
          <a:prstGeom prst="rect">
            <a:avLst/>
          </a:prstGeom>
          <a:noFill/>
        </p:spPr>
        <p:txBody>
          <a:bodyPr wrap="square" rtlCol="0">
            <a:spAutoFit/>
          </a:bodyPr>
          <a:lstStyle/>
          <a:p>
            <a:r>
              <a:rPr lang="hr-HR" sz="2400" dirty="0">
                <a:solidFill>
                  <a:srgbClr val="9BB51B"/>
                </a:solidFill>
                <a:hlinkClick r:id="rId5"/>
              </a:rPr>
              <a:t>Kupujmo zeleno </a:t>
            </a:r>
            <a:r>
              <a:rPr lang="hr-HR" sz="2400" dirty="0">
                <a:solidFill>
                  <a:srgbClr val="9BB51B"/>
                </a:solidFill>
              </a:rPr>
              <a:t>(3. izdanje, 2016.)</a:t>
            </a:r>
          </a:p>
          <a:p>
            <a:endParaRPr lang="en-GB" sz="2400" dirty="0"/>
          </a:p>
          <a:p>
            <a:r>
              <a:rPr lang="hr-HR" sz="2400" dirty="0">
                <a:solidFill>
                  <a:srgbClr val="9BB51B"/>
                </a:solidFill>
                <a:hlinkClick r:id="rId6"/>
              </a:rPr>
              <a:t>Kriteriji za zelenu javnu nabavu EU-a </a:t>
            </a:r>
          </a:p>
          <a:p>
            <a:endParaRPr lang="en-GB" sz="2400" dirty="0"/>
          </a:p>
          <a:p>
            <a:r>
              <a:rPr lang="hr-HR" sz="2400" dirty="0">
                <a:hlinkClick r:id="rId7"/>
              </a:rPr>
              <a:t>Primjeri dobre prakse</a:t>
            </a:r>
          </a:p>
          <a:p>
            <a:endParaRPr lang="en-GB" sz="2400" dirty="0">
              <a:hlinkClick r:id="rId8"/>
            </a:endParaRPr>
          </a:p>
          <a:p>
            <a:r>
              <a:rPr lang="hr-HR" sz="2400" dirty="0">
                <a:hlinkClick r:id="rId8"/>
              </a:rPr>
              <a:t>Vodič kroz kružnu nabavu</a:t>
            </a:r>
            <a:r>
              <a:rPr lang="hr-HR" sz="2400" dirty="0"/>
              <a:t> </a:t>
            </a:r>
            <a:r>
              <a:rPr lang="hr-HR" sz="2400" dirty="0">
                <a:solidFill>
                  <a:srgbClr val="9BB51B"/>
                </a:solidFill>
              </a:rPr>
              <a:t>(2017.)</a:t>
            </a:r>
          </a:p>
          <a:p>
            <a:endParaRPr lang="en-GB" sz="2800" dirty="0"/>
          </a:p>
        </p:txBody>
      </p:sp>
      <p:sp>
        <p:nvSpPr>
          <p:cNvPr id="10" name="Content Placeholder 12"/>
          <p:cNvSpPr txBox="1">
            <a:spLocks/>
          </p:cNvSpPr>
          <p:nvPr/>
        </p:nvSpPr>
        <p:spPr>
          <a:xfrm>
            <a:off x="721668" y="5032512"/>
            <a:ext cx="7848872" cy="1080120"/>
          </a:xfrm>
          <a:prstGeom prst="rect">
            <a:avLst/>
          </a:prstGeom>
          <a:solidFill>
            <a:schemeClr val="tx1">
              <a:lumMod val="20000"/>
              <a:lumOff val="80000"/>
            </a:schemeClr>
          </a:solidFill>
        </p:spPr>
        <p:txBody>
          <a:bodyPr vert="horz" lIns="91440" tIns="45720" rIns="91440" bIns="45720" rtlCol="0" anchor="ctr">
            <a:normAutofit fontScale="92500" lnSpcReduction="20000"/>
          </a:bodyPr>
          <a:lstStyle/>
          <a:p>
            <a:pPr marL="182563"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100" b="0" i="0" u="none" strike="noStrike" cap="none" normalizeH="0" baseline="0" noProof="0">
                <a:ln>
                  <a:noFill/>
                </a:ln>
                <a:solidFill>
                  <a:schemeClr val="accent1"/>
                </a:solidFill>
                <a:uLnTx/>
                <a:uFillTx/>
                <a:latin typeface="+mn-lt"/>
                <a:ea typeface="+mn-ea"/>
                <a:cs typeface="+mn-cs"/>
              </a:rPr>
              <a:t>Priručnik je za Europsku komisiju razvilo vijeće ICLEI – Lokalne vlasti za održivost</a:t>
            </a:r>
          </a:p>
          <a:p>
            <a:pPr marL="182563"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hr-HR" sz="1100" b="1">
                <a:solidFill>
                  <a:schemeClr val="accent1"/>
                </a:solidFill>
              </a:rPr>
              <a:t>Autor modula: </a:t>
            </a:r>
            <a:r>
              <a:rPr lang="hr-HR" sz="1100">
                <a:solidFill>
                  <a:schemeClr val="accent1"/>
                </a:solidFill>
              </a:rPr>
              <a:t>Analiza javne nabave</a:t>
            </a:r>
          </a:p>
          <a:p>
            <a:pPr marL="182563"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100" b="1" i="0" u="none" strike="noStrike" cap="none" normalizeH="0" baseline="0" noProof="0">
                <a:ln>
                  <a:noFill/>
                </a:ln>
                <a:solidFill>
                  <a:schemeClr val="accent1"/>
                </a:solidFill>
                <a:uLnTx/>
                <a:uFillTx/>
                <a:latin typeface="+mn-lt"/>
                <a:ea typeface="+mn-ea"/>
                <a:cs typeface="+mn-cs"/>
              </a:rPr>
              <a:t>Vlasnik, urednik: </a:t>
            </a:r>
            <a:r>
              <a:rPr kumimoji="0" lang="hr-HR" sz="1100" b="0" i="0" u="none" strike="noStrike" cap="none" normalizeH="0" baseline="0" noProof="0">
                <a:ln>
                  <a:noFill/>
                </a:ln>
                <a:solidFill>
                  <a:schemeClr val="accent1"/>
                </a:solidFill>
                <a:uLnTx/>
                <a:uFillTx/>
                <a:latin typeface="+mn-lt"/>
                <a:ea typeface="+mn-ea"/>
                <a:cs typeface="+mn-cs"/>
              </a:rPr>
              <a:t>Europska komisija, GU za okoliš, 2019.</a:t>
            </a:r>
          </a:p>
          <a:p>
            <a:pPr marL="182563"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hr-HR" sz="1100" b="1">
                <a:solidFill>
                  <a:schemeClr val="accent1"/>
                </a:solidFill>
              </a:rPr>
              <a:t>Fotografije: </a:t>
            </a:r>
            <a:r>
              <a:rPr lang="hr-HR" sz="1100">
                <a:solidFill>
                  <a:schemeClr val="accent1"/>
                </a:solidFill>
              </a:rPr>
              <a:t>preuzete sa stranice Pixabay.com posredstvom mreže Creative Commons CCO</a:t>
            </a:r>
          </a:p>
          <a:p>
            <a:pPr marL="182563"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1100" b="1" i="0" u="none" strike="noStrike" cap="none" normalizeH="0" baseline="0" noProof="0">
                <a:ln>
                  <a:noFill/>
                </a:ln>
                <a:solidFill>
                  <a:schemeClr val="accent1"/>
                </a:solidFill>
                <a:uLnTx/>
                <a:uFillTx/>
                <a:latin typeface="+mn-lt"/>
                <a:ea typeface="+mn-ea"/>
                <a:cs typeface="+mn-cs"/>
              </a:rPr>
              <a:t>Odricanje od odgovornosti: </a:t>
            </a:r>
            <a:r>
              <a:rPr kumimoji="0" lang="hr-HR" sz="1100" b="0" i="0" u="none" strike="noStrike" cap="none" normalizeH="0" baseline="0" noProof="0">
                <a:ln>
                  <a:noFill/>
                </a:ln>
                <a:solidFill>
                  <a:schemeClr val="accent1"/>
                </a:solidFill>
                <a:uLnTx/>
                <a:uFillTx/>
                <a:latin typeface="+mn-lt"/>
                <a:ea typeface="+mn-ea"/>
                <a:cs typeface="+mn-cs"/>
              </a:rPr>
              <a:t>Ovaj priručnik okvirni je dokument službi Komisije i ni na koji se način ne može smatrati obvezujućim za ovu ustanovu. </a:t>
            </a:r>
            <a:r>
              <a:rPr kumimoji="0" lang="hr-HR" sz="1100" i="0" u="none" strike="noStrike" cap="none" normalizeH="0" noProof="0">
                <a:ln>
                  <a:noFill/>
                </a:ln>
                <a:solidFill>
                  <a:schemeClr val="accent1"/>
                </a:solidFill>
                <a:uLnTx/>
                <a:uFillTx/>
                <a:latin typeface="+mn-lt"/>
                <a:ea typeface="+mn-ea"/>
                <a:cs typeface="+mn-cs"/>
              </a:rPr>
              <a:t>Ni Europska komisija ni bilo koja osoba koja djeluje u njezino ime nisu odgovorni za potencijalnu upotrebu informacija iz ovog dokumenta.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3600"/>
            <a:ext cx="4114800" cy="4929411"/>
          </a:xfrm>
        </p:spPr>
        <p:txBody>
          <a:bodyPr>
            <a:normAutofit/>
          </a:bodyPr>
          <a:lstStyle/>
          <a:p>
            <a:r>
              <a:rPr lang="hr-HR" sz="2400" dirty="0"/>
              <a:t>Uključuje uvjet nediskriminacije na temelju nacionalnosti</a:t>
            </a:r>
          </a:p>
          <a:p>
            <a:r>
              <a:rPr lang="hr-HR" sz="2400" dirty="0"/>
              <a:t>Primjenjuje se na sve nabave obuhvaćene direktivama ili na nabave određena prekogranična interesa</a:t>
            </a:r>
          </a:p>
          <a:p>
            <a:r>
              <a:rPr lang="hr-HR" sz="2400" b="1" dirty="0">
                <a:solidFill>
                  <a:schemeClr val="tx2"/>
                </a:solidFill>
              </a:rPr>
              <a:t>NE</a:t>
            </a:r>
            <a:r>
              <a:rPr lang="hr-HR" sz="2400" dirty="0">
                <a:solidFill>
                  <a:schemeClr val="tx2"/>
                </a:solidFill>
              </a:rPr>
              <a:t> </a:t>
            </a:r>
            <a:r>
              <a:rPr lang="hr-HR" sz="2400" dirty="0"/>
              <a:t>znači da prema svima treba postupati jednako, već da prema svima treba postupati u skladu s objektivnim kriterijima</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5</a:t>
            </a:fld>
            <a:endParaRPr lang="en-IE"/>
          </a:p>
        </p:txBody>
      </p:sp>
      <p:sp>
        <p:nvSpPr>
          <p:cNvPr id="5" name="Title 4"/>
          <p:cNvSpPr>
            <a:spLocks noGrp="1"/>
          </p:cNvSpPr>
          <p:nvPr>
            <p:ph type="title"/>
          </p:nvPr>
        </p:nvSpPr>
        <p:spPr/>
        <p:txBody>
          <a:bodyPr/>
          <a:lstStyle/>
          <a:p>
            <a:r>
              <a:rPr lang="hr-HR"/>
              <a:t>Načela Ugovora o EU-u – Jednako postupanje</a:t>
            </a:r>
          </a:p>
        </p:txBody>
      </p:sp>
      <p:sp>
        <p:nvSpPr>
          <p:cNvPr id="7" name="Text Placeholder 6"/>
          <p:cNvSpPr>
            <a:spLocks noGrp="1"/>
          </p:cNvSpPr>
          <p:nvPr>
            <p:ph type="body" idx="14"/>
          </p:nvPr>
        </p:nvSpPr>
        <p:spPr>
          <a:xfrm>
            <a:off x="4644008" y="1700808"/>
            <a:ext cx="3814926" cy="529034"/>
          </a:xfrm>
        </p:spPr>
        <p:txBody>
          <a:bodyPr>
            <a:normAutofit fontScale="85000" lnSpcReduction="10000"/>
          </a:bodyPr>
          <a:lstStyle/>
          <a:p>
            <a:r>
              <a:rPr lang="hr-HR"/>
              <a:t>Definicija jednakog postupanja</a:t>
            </a:r>
          </a:p>
        </p:txBody>
      </p:sp>
      <p:sp>
        <p:nvSpPr>
          <p:cNvPr id="8" name="Content Placeholder 7"/>
          <p:cNvSpPr>
            <a:spLocks noGrp="1"/>
          </p:cNvSpPr>
          <p:nvPr>
            <p:ph sz="half" idx="2"/>
          </p:nvPr>
        </p:nvSpPr>
        <p:spPr>
          <a:xfrm>
            <a:off x="4644008" y="2229842"/>
            <a:ext cx="3814926" cy="3287390"/>
          </a:xfrm>
        </p:spPr>
        <p:txBody>
          <a:bodyPr>
            <a:normAutofit fontScale="92500" lnSpcReduction="10000"/>
          </a:bodyPr>
          <a:lstStyle/>
          <a:p>
            <a:pPr marL="92075" indent="0">
              <a:buClr>
                <a:srgbClr val="368E5E"/>
              </a:buClr>
              <a:buNone/>
            </a:pPr>
            <a:r>
              <a:rPr lang="hr-HR" sz="2800"/>
              <a:t>„</a:t>
            </a:r>
            <a:r>
              <a:rPr lang="hr-HR" sz="2800" i="1">
                <a:cs typeface="Arial" pitchFamily="34" charset="0"/>
              </a:rPr>
              <a:t>u usporedivim situacijama ne postupa se na različit način i da se u različitim situacijama ne postupa na jednak način, osim ako takvo postupanje nije objektivno opravdano.”</a:t>
            </a:r>
            <a:r>
              <a:rPr lang="hr-HR" sz="2800" i="1" baseline="30000">
                <a:cs typeface="Arial" pitchFamily="34" charset="0"/>
              </a:rPr>
              <a:t> </a:t>
            </a:r>
          </a:p>
          <a:p>
            <a:pPr marL="0" indent="0">
              <a:lnSpc>
                <a:spcPct val="110000"/>
              </a:lnSpc>
              <a:buClr>
                <a:srgbClr val="368E5E"/>
              </a:buClr>
              <a:buNone/>
            </a:pPr>
            <a:r>
              <a:rPr lang="hr-HR" i="1" baseline="30000">
                <a:solidFill>
                  <a:schemeClr val="tx1"/>
                </a:solidFill>
                <a:latin typeface="Gill Sans MT" pitchFamily="34" charset="0"/>
                <a:cs typeface="Arial" pitchFamily="34" charset="0"/>
              </a:rPr>
              <a:t>- Spojeni predmeti C-21/03 i C-34/03 Fabricom</a:t>
            </a:r>
          </a:p>
        </p:txBody>
      </p:sp>
      <p:sp>
        <p:nvSpPr>
          <p:cNvPr id="9" name="Text Placeholder 5"/>
          <p:cNvSpPr>
            <a:spLocks noGrp="1"/>
          </p:cNvSpPr>
          <p:nvPr>
            <p:ph type="body" sz="quarter" idx="13"/>
          </p:nvPr>
        </p:nvSpPr>
        <p:spPr>
          <a:xfrm>
            <a:off x="457200" y="1125538"/>
            <a:ext cx="7992119" cy="575270"/>
          </a:xfrm>
        </p:spPr>
        <p:txBody>
          <a:bodyPr/>
          <a:lstStyle/>
          <a:p>
            <a:r>
              <a:rPr lang="hr-HR"/>
              <a:t>Jednako postupanje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78519" y="1537493"/>
            <a:ext cx="8003232" cy="5001419"/>
          </a:xfrm>
        </p:spPr>
        <p:txBody>
          <a:bodyPr>
            <a:normAutofit/>
          </a:bodyPr>
          <a:lstStyle/>
          <a:p>
            <a:r>
              <a:rPr lang="hr-HR" sz="2600" dirty="0"/>
              <a:t>Razvijeno kako bi se osigurala usklađenost s načelima nediskriminacije / jednakog postupanja</a:t>
            </a:r>
          </a:p>
          <a:p>
            <a:r>
              <a:rPr lang="hr-HR" sz="2600" dirty="0"/>
              <a:t>Ugovore treba oglašavati na odgovarajućoj razini, ovisno o njihovoj vrijednosti</a:t>
            </a:r>
          </a:p>
          <a:p>
            <a:r>
              <a:rPr lang="hr-HR" sz="2600" dirty="0"/>
              <a:t>Natječajna dokumentacija i svi primijenjeni kriteriji moraju biti jasni </a:t>
            </a:r>
            <a:r>
              <a:rPr lang="hr-HR" sz="2600" b="1" dirty="0">
                <a:solidFill>
                  <a:schemeClr val="tx2"/>
                </a:solidFill>
              </a:rPr>
              <a:t>„razumno obaviještenom i prosječno pažljivom” </a:t>
            </a:r>
            <a:r>
              <a:rPr lang="hr-HR" sz="2600" dirty="0"/>
              <a:t>ponuditelju (Predmet C-19/00 </a:t>
            </a:r>
            <a:r>
              <a:rPr lang="hr-HR" sz="2600" i="1" dirty="0"/>
              <a:t>SIAC</a:t>
            </a:r>
            <a:r>
              <a:rPr lang="hr-HR" sz="2600" dirty="0"/>
              <a:t>)</a:t>
            </a:r>
          </a:p>
          <a:p>
            <a:r>
              <a:rPr lang="hr-HR" sz="2600" dirty="0"/>
              <a:t>O svim promjenama u postupku treba obavijestiti sve ponuditelje, a rokove će možda trebati produljiti</a:t>
            </a:r>
          </a:p>
          <a:p>
            <a:r>
              <a:rPr lang="hr-HR" sz="2600" dirty="0"/>
              <a:t>Ponuditelji moraju biti obaviješteni o razlozima odbijanja njihove ponude</a:t>
            </a:r>
          </a:p>
          <a:p>
            <a:pPr marL="0" indent="0">
              <a:buNone/>
            </a:pPr>
            <a:endParaRPr lang="en-IE" sz="2400" dirty="0"/>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6</a:t>
            </a:fld>
            <a:endParaRPr lang="en-IE"/>
          </a:p>
        </p:txBody>
      </p:sp>
      <p:sp>
        <p:nvSpPr>
          <p:cNvPr id="5" name="Title 4"/>
          <p:cNvSpPr>
            <a:spLocks noGrp="1"/>
          </p:cNvSpPr>
          <p:nvPr>
            <p:ph type="title"/>
          </p:nvPr>
        </p:nvSpPr>
        <p:spPr/>
        <p:txBody>
          <a:bodyPr/>
          <a:lstStyle/>
          <a:p>
            <a:r>
              <a:rPr lang="hr-HR"/>
              <a:t>Načela Ugovora EU-a</a:t>
            </a:r>
          </a:p>
        </p:txBody>
      </p:sp>
      <p:sp>
        <p:nvSpPr>
          <p:cNvPr id="6" name="Text Placeholder 5"/>
          <p:cNvSpPr>
            <a:spLocks noGrp="1"/>
          </p:cNvSpPr>
          <p:nvPr>
            <p:ph type="body" sz="quarter" idx="13"/>
          </p:nvPr>
        </p:nvSpPr>
        <p:spPr>
          <a:xfrm>
            <a:off x="457200" y="1125538"/>
            <a:ext cx="7992119" cy="575270"/>
          </a:xfrm>
        </p:spPr>
        <p:txBody>
          <a:bodyPr/>
          <a:lstStyle/>
          <a:p>
            <a:r>
              <a:rPr lang="hr-HR"/>
              <a:t>Transparentnost</a:t>
            </a:r>
          </a:p>
        </p:txBody>
      </p:sp>
    </p:spTree>
    <p:extLst>
      <p:ext uri="{BB962C8B-B14F-4D97-AF65-F5344CB8AC3E}">
        <p14:creationId xmlns:p14="http://schemas.microsoft.com/office/powerpoint/2010/main" val="214531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ale_of_justice_2_new.jpeg">
            <a:extLst>
              <a:ext uri="{FF2B5EF4-FFF2-40B4-BE49-F238E27FC236}">
                <a16:creationId xmlns:a16="http://schemas.microsoft.com/office/drawing/2014/main" id="{1E3368C7-763F-4312-BDEB-C928EF8D2E34}"/>
              </a:ext>
            </a:extLst>
          </p:cNvPr>
          <p:cNvPicPr>
            <a:picLocks noChangeAspect="1"/>
          </p:cNvPicPr>
          <p:nvPr/>
        </p:nvPicPr>
        <p:blipFill>
          <a:blip r:embed="rId3" cstate="print"/>
          <a:srcRect r="20290"/>
          <a:stretch>
            <a:fillRect/>
          </a:stretch>
        </p:blipFill>
        <p:spPr bwMode="auto">
          <a:xfrm>
            <a:off x="4603350" y="1772816"/>
            <a:ext cx="3929090" cy="4929254"/>
          </a:xfrm>
          <a:prstGeom prst="rect">
            <a:avLst/>
          </a:prstGeom>
          <a:noFill/>
          <a:ln w="9525">
            <a:noFill/>
            <a:miter lim="800000"/>
            <a:headEnd/>
            <a:tailEnd/>
          </a:ln>
        </p:spPr>
      </p:pic>
      <p:sp>
        <p:nvSpPr>
          <p:cNvPr id="11" name="Content Placeholder 10"/>
          <p:cNvSpPr>
            <a:spLocks noGrp="1"/>
          </p:cNvSpPr>
          <p:nvPr>
            <p:ph idx="1"/>
          </p:nvPr>
        </p:nvSpPr>
        <p:spPr>
          <a:xfrm>
            <a:off x="500034" y="1714488"/>
            <a:ext cx="5842992" cy="5001419"/>
          </a:xfrm>
        </p:spPr>
        <p:txBody>
          <a:bodyPr>
            <a:normAutofit/>
          </a:bodyPr>
          <a:lstStyle/>
          <a:p>
            <a:pPr marL="0" indent="0">
              <a:buNone/>
            </a:pPr>
            <a:r>
              <a:rPr lang="hr-HR" sz="2600"/>
              <a:t>Kriteriji nabave i odluke o nabavi:</a:t>
            </a:r>
          </a:p>
          <a:p>
            <a:pPr marL="174625" indent="-174625">
              <a:buClr>
                <a:schemeClr val="accent1"/>
              </a:buClr>
              <a:buFont typeface="+mj-lt"/>
              <a:buAutoNum type="romanLcPeriod"/>
            </a:pPr>
            <a:r>
              <a:rPr lang="hr-HR" sz="2600">
                <a:solidFill>
                  <a:schemeClr val="tx2"/>
                </a:solidFill>
                <a:cs typeface="Arial" pitchFamily="34" charset="0"/>
              </a:rPr>
              <a:t> </a:t>
            </a:r>
            <a:r>
              <a:rPr lang="hr-HR" sz="2600">
                <a:cs typeface="Arial" pitchFamily="34" charset="0"/>
              </a:rPr>
              <a:t>moraju biti prikladni kako bi se ostvarili ciljevi kojima se teži; i </a:t>
            </a:r>
          </a:p>
          <a:p>
            <a:pPr marL="174625" indent="-174625">
              <a:buClr>
                <a:schemeClr val="accent1"/>
              </a:buClr>
              <a:buFont typeface="+mj-lt"/>
              <a:buAutoNum type="romanLcPeriod"/>
            </a:pPr>
            <a:r>
              <a:rPr lang="hr-HR" sz="2600">
                <a:cs typeface="Arial" pitchFamily="34" charset="0"/>
              </a:rPr>
              <a:t> ne smiju prelaziti potrebno za postizanje tih ciljeva. </a:t>
            </a:r>
          </a:p>
          <a:p>
            <a:pPr marL="0" indent="0">
              <a:buClr>
                <a:srgbClr val="00B050"/>
              </a:buClr>
              <a:buNone/>
            </a:pPr>
            <a:endParaRPr lang="en-US" sz="2600" dirty="0">
              <a:cs typeface="Arial" pitchFamily="34" charset="0"/>
            </a:endParaRPr>
          </a:p>
          <a:p>
            <a:pPr marL="0" indent="0">
              <a:buClr>
                <a:srgbClr val="00B050"/>
              </a:buClr>
              <a:buNone/>
            </a:pPr>
            <a:r>
              <a:rPr lang="hr-HR" sz="2600">
                <a:cs typeface="Arial" pitchFamily="34" charset="0"/>
              </a:rPr>
              <a:t>Proporcionalnost je važna kada se odlučuje koje kriterije zelene javne nabave treba primijeniti i kako treba evaluirati dokaze koje dostave ponuditelji.</a:t>
            </a:r>
          </a:p>
          <a:p>
            <a:pPr marL="174625" indent="-174625">
              <a:buClr>
                <a:srgbClr val="00B050"/>
              </a:buClr>
              <a:buFont typeface="+mj-lt"/>
              <a:buAutoNum type="romanLcPeriod"/>
            </a:pPr>
            <a:endParaRPr lang="en-US" sz="2500" dirty="0">
              <a:latin typeface="Arial" pitchFamily="34" charset="0"/>
              <a:cs typeface="Arial" pitchFamily="34" charset="0"/>
            </a:endParaRPr>
          </a:p>
          <a:p>
            <a:pPr marL="174625" indent="-174625">
              <a:buClr>
                <a:srgbClr val="00B050"/>
              </a:buClr>
              <a:buNone/>
            </a:pPr>
            <a:endParaRPr lang="en-US" sz="2400" dirty="0">
              <a:solidFill>
                <a:srgbClr val="00B050"/>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7</a:t>
            </a:fld>
            <a:endParaRPr lang="en-IE"/>
          </a:p>
        </p:txBody>
      </p:sp>
      <p:sp>
        <p:nvSpPr>
          <p:cNvPr id="5" name="Title 4"/>
          <p:cNvSpPr>
            <a:spLocks noGrp="1"/>
          </p:cNvSpPr>
          <p:nvPr>
            <p:ph type="title"/>
          </p:nvPr>
        </p:nvSpPr>
        <p:spPr/>
        <p:txBody>
          <a:bodyPr/>
          <a:lstStyle/>
          <a:p>
            <a:r>
              <a:rPr lang="hr-HR"/>
              <a:t>Načela Ugovora EU-a</a:t>
            </a:r>
          </a:p>
        </p:txBody>
      </p:sp>
      <p:sp>
        <p:nvSpPr>
          <p:cNvPr id="7" name="Text Placeholder 5"/>
          <p:cNvSpPr>
            <a:spLocks noGrp="1"/>
          </p:cNvSpPr>
          <p:nvPr>
            <p:ph type="body" sz="quarter" idx="13"/>
          </p:nvPr>
        </p:nvSpPr>
        <p:spPr>
          <a:xfrm>
            <a:off x="457200" y="1125538"/>
            <a:ext cx="7992119" cy="575270"/>
          </a:xfrm>
        </p:spPr>
        <p:txBody>
          <a:bodyPr/>
          <a:lstStyle/>
          <a:p>
            <a:r>
              <a:rPr lang="hr-HR"/>
              <a:t>Proporcionalnost</a:t>
            </a:r>
          </a:p>
        </p:txBody>
      </p:sp>
    </p:spTree>
    <p:extLst>
      <p:ext uri="{BB962C8B-B14F-4D97-AF65-F5344CB8AC3E}">
        <p14:creationId xmlns:p14="http://schemas.microsoft.com/office/powerpoint/2010/main" val="200938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714488"/>
            <a:ext cx="4114800" cy="4929411"/>
          </a:xfrm>
        </p:spPr>
        <p:txBody>
          <a:bodyPr>
            <a:normAutofit/>
          </a:bodyPr>
          <a:lstStyle/>
          <a:p>
            <a:r>
              <a:rPr lang="hr-HR" sz="2600"/>
              <a:t>U obzir treba uzeti profesionalne kvalifikacije, znakove i certifikate iz drugih država članica.</a:t>
            </a:r>
          </a:p>
          <a:p>
            <a:r>
              <a:rPr lang="hr-HR" sz="2600"/>
              <a:t>Važno za zelenu javnu nabavu zbog potrebe uzimanja </a:t>
            </a:r>
            <a:r>
              <a:rPr lang="hr-HR" sz="2600" b="1">
                <a:solidFill>
                  <a:schemeClr val="tx2"/>
                </a:solidFill>
              </a:rPr>
              <a:t>ekvivalenata</a:t>
            </a:r>
            <a:r>
              <a:rPr lang="hr-HR" sz="2600">
                <a:solidFill>
                  <a:schemeClr val="tx2"/>
                </a:solidFill>
              </a:rPr>
              <a:t> </a:t>
            </a:r>
            <a:r>
              <a:rPr lang="hr-HR" sz="2600"/>
              <a:t>u obzir pri ocjenjivanju usklađenosti s kriterijima</a:t>
            </a:r>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8</a:t>
            </a:fld>
            <a:endParaRPr lang="en-IE"/>
          </a:p>
        </p:txBody>
      </p:sp>
      <p:sp>
        <p:nvSpPr>
          <p:cNvPr id="5" name="Title 4"/>
          <p:cNvSpPr>
            <a:spLocks noGrp="1"/>
          </p:cNvSpPr>
          <p:nvPr>
            <p:ph type="title"/>
          </p:nvPr>
        </p:nvSpPr>
        <p:spPr/>
        <p:txBody>
          <a:bodyPr/>
          <a:lstStyle/>
          <a:p>
            <a:r>
              <a:rPr lang="hr-HR"/>
              <a:t>Načela Ugovora EU-a</a:t>
            </a:r>
          </a:p>
        </p:txBody>
      </p:sp>
      <p:sp>
        <p:nvSpPr>
          <p:cNvPr id="7" name="Text Placeholder 6"/>
          <p:cNvSpPr>
            <a:spLocks noGrp="1"/>
          </p:cNvSpPr>
          <p:nvPr>
            <p:ph type="body" idx="14"/>
          </p:nvPr>
        </p:nvSpPr>
        <p:spPr>
          <a:xfrm>
            <a:off x="4644008" y="1700808"/>
            <a:ext cx="3814926" cy="529034"/>
          </a:xfrm>
        </p:spPr>
        <p:txBody>
          <a:bodyPr>
            <a:normAutofit fontScale="70000" lnSpcReduction="20000"/>
          </a:bodyPr>
          <a:lstStyle/>
          <a:p>
            <a:r>
              <a:rPr lang="hr-HR"/>
              <a:t>Objašnjenje uzajamnog priznavanja</a:t>
            </a:r>
          </a:p>
        </p:txBody>
      </p:sp>
      <p:sp>
        <p:nvSpPr>
          <p:cNvPr id="8" name="Content Placeholder 7"/>
          <p:cNvSpPr>
            <a:spLocks noGrp="1"/>
          </p:cNvSpPr>
          <p:nvPr>
            <p:ph sz="half" idx="2"/>
          </p:nvPr>
        </p:nvSpPr>
        <p:spPr>
          <a:xfrm>
            <a:off x="4644008" y="2229841"/>
            <a:ext cx="3814926" cy="3896321"/>
          </a:xfrm>
        </p:spPr>
        <p:txBody>
          <a:bodyPr>
            <a:normAutofit/>
          </a:bodyPr>
          <a:lstStyle/>
          <a:p>
            <a:pPr marL="92075" indent="0">
              <a:buClr>
                <a:srgbClr val="368E5E"/>
              </a:buClr>
              <a:buNone/>
            </a:pPr>
            <a:r>
              <a:rPr lang="hr-HR" sz="2800" i="1" dirty="0"/>
              <a:t>„načelo uzajamnog priznavanja omogućuje</a:t>
            </a:r>
            <a:r>
              <a:rPr lang="hr-HR" sz="2800" i="1" dirty="0">
                <a:latin typeface="Gill Sans MT" pitchFamily="34" charset="0"/>
                <a:cs typeface="Arial" pitchFamily="34" charset="0"/>
              </a:rPr>
              <a:t> slobodno kretanje roba i usluga bez ikakve potrebe za usklađivanjem nacionalnih zakonodavstava država članica”</a:t>
            </a:r>
            <a:endParaRPr lang="hr-HR" sz="2800" i="1" baseline="30000" dirty="0">
              <a:latin typeface="Gill Sans MT" pitchFamily="34" charset="0"/>
              <a:cs typeface="Arial" pitchFamily="34" charset="0"/>
            </a:endParaRPr>
          </a:p>
          <a:p>
            <a:pPr marL="0" indent="0" algn="r">
              <a:lnSpc>
                <a:spcPct val="110000"/>
              </a:lnSpc>
              <a:buClr>
                <a:srgbClr val="368E5E"/>
              </a:buClr>
              <a:buNone/>
            </a:pPr>
            <a:r>
              <a:rPr lang="hr-HR" sz="2800" i="1" baseline="30000" dirty="0">
                <a:solidFill>
                  <a:schemeClr val="tx1"/>
                </a:solidFill>
                <a:latin typeface="Gill Sans MT" pitchFamily="34" charset="0"/>
                <a:cs typeface="Arial" pitchFamily="34" charset="0"/>
              </a:rPr>
              <a:t>– Predmet C-120/78 </a:t>
            </a:r>
            <a:r>
              <a:rPr lang="hr-HR" sz="2800" i="1" baseline="30000" dirty="0" err="1">
                <a:solidFill>
                  <a:schemeClr val="tx1"/>
                </a:solidFill>
                <a:latin typeface="Gill Sans MT" pitchFamily="34" charset="0"/>
                <a:cs typeface="Arial" pitchFamily="34" charset="0"/>
              </a:rPr>
              <a:t>Rewe-Zentral</a:t>
            </a:r>
            <a:endParaRPr lang="hr-HR" sz="2800" i="1" baseline="30000" dirty="0">
              <a:solidFill>
                <a:schemeClr val="tx1"/>
              </a:solidFill>
              <a:latin typeface="Gill Sans MT" pitchFamily="34" charset="0"/>
              <a:cs typeface="Arial" pitchFamily="34" charset="0"/>
            </a:endParaRPr>
          </a:p>
        </p:txBody>
      </p:sp>
      <p:sp>
        <p:nvSpPr>
          <p:cNvPr id="9" name="Text Placeholder 5"/>
          <p:cNvSpPr>
            <a:spLocks noGrp="1"/>
          </p:cNvSpPr>
          <p:nvPr>
            <p:ph type="body" sz="quarter" idx="13"/>
          </p:nvPr>
        </p:nvSpPr>
        <p:spPr>
          <a:xfrm>
            <a:off x="457200" y="1125538"/>
            <a:ext cx="7992119" cy="575270"/>
          </a:xfrm>
        </p:spPr>
        <p:txBody>
          <a:bodyPr/>
          <a:lstStyle/>
          <a:p>
            <a:r>
              <a:rPr lang="hr-HR"/>
              <a:t>Uzajamno priznavanje </a:t>
            </a:r>
          </a:p>
        </p:txBody>
      </p:sp>
    </p:spTree>
    <p:extLst>
      <p:ext uri="{BB962C8B-B14F-4D97-AF65-F5344CB8AC3E}">
        <p14:creationId xmlns:p14="http://schemas.microsoft.com/office/powerpoint/2010/main" val="302476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019733"/>
            <a:ext cx="7329510" cy="4660950"/>
          </a:xfrm>
        </p:spPr>
        <p:txBody>
          <a:bodyPr>
            <a:noAutofit/>
          </a:bodyPr>
          <a:lstStyle/>
          <a:p>
            <a:pPr>
              <a:buNone/>
            </a:pPr>
            <a:r>
              <a:rPr lang="hr-HR" sz="2600" dirty="0"/>
              <a:t>Njima su uvedene važne nove odredbe za zelenu javnu nabavu:</a:t>
            </a:r>
          </a:p>
          <a:p>
            <a:pPr marL="0" indent="0">
              <a:buNone/>
            </a:pPr>
            <a:endParaRPr lang="en-IE" sz="2400" dirty="0"/>
          </a:p>
          <a:p>
            <a:endParaRPr lang="en-IE" sz="2400" dirty="0"/>
          </a:p>
        </p:txBody>
      </p:sp>
      <p:sp>
        <p:nvSpPr>
          <p:cNvPr id="3" name="Footer Placeholder 2"/>
          <p:cNvSpPr>
            <a:spLocks noGrp="1"/>
          </p:cNvSpPr>
          <p:nvPr>
            <p:ph type="ftr" sz="quarter" idx="11"/>
          </p:nvPr>
        </p:nvSpPr>
        <p:spPr/>
        <p:txBody>
          <a:bodyPr/>
          <a:lstStyle/>
          <a:p>
            <a:r>
              <a:rPr lang="hr-HR"/>
              <a:t>3. modul: Pravni aspekti zelene javne nabave</a:t>
            </a:r>
          </a:p>
        </p:txBody>
      </p:sp>
      <p:sp>
        <p:nvSpPr>
          <p:cNvPr id="4" name="Slide Number Placeholder 3"/>
          <p:cNvSpPr>
            <a:spLocks noGrp="1"/>
          </p:cNvSpPr>
          <p:nvPr>
            <p:ph type="sldNum" sz="quarter" idx="12"/>
          </p:nvPr>
        </p:nvSpPr>
        <p:spPr/>
        <p:txBody>
          <a:bodyPr/>
          <a:lstStyle/>
          <a:p>
            <a:fld id="{ABDDF610-95E4-4D46-B96C-4D9FBF39C128}" type="slidenum">
              <a:rPr lang="en-IE" smtClean="0"/>
              <a:pPr/>
              <a:t>9</a:t>
            </a:fld>
            <a:endParaRPr lang="en-IE"/>
          </a:p>
        </p:txBody>
      </p:sp>
      <p:sp>
        <p:nvSpPr>
          <p:cNvPr id="5" name="Title 4"/>
          <p:cNvSpPr>
            <a:spLocks noGrp="1"/>
          </p:cNvSpPr>
          <p:nvPr>
            <p:ph type="title"/>
          </p:nvPr>
        </p:nvSpPr>
        <p:spPr/>
        <p:txBody>
          <a:bodyPr/>
          <a:lstStyle/>
          <a:p>
            <a:r>
              <a:rPr lang="hr-HR"/>
              <a:t>Direktive o nabavi iz 2014.</a:t>
            </a:r>
          </a:p>
        </p:txBody>
      </p:sp>
      <p:sp>
        <p:nvSpPr>
          <p:cNvPr id="6" name="TextBox 5"/>
          <p:cNvSpPr txBox="1"/>
          <p:nvPr/>
        </p:nvSpPr>
        <p:spPr>
          <a:xfrm>
            <a:off x="457200" y="2295937"/>
            <a:ext cx="6091208" cy="3554819"/>
          </a:xfrm>
          <a:prstGeom prst="rect">
            <a:avLst/>
          </a:prstGeom>
          <a:noFill/>
        </p:spPr>
        <p:txBody>
          <a:bodyPr wrap="square" rtlCol="0">
            <a:spAutoFit/>
          </a:bodyPr>
          <a:lstStyle/>
          <a:p>
            <a:pPr marL="271463" indent="-271463">
              <a:spcAft>
                <a:spcPts val="600"/>
              </a:spcAft>
              <a:buFont typeface="Arial" pitchFamily="34" charset="0"/>
              <a:buChar char="•"/>
            </a:pPr>
            <a:r>
              <a:rPr lang="hr-HR" sz="2000" dirty="0"/>
              <a:t>Sposobnost specificiranja </a:t>
            </a:r>
            <a:r>
              <a:rPr lang="hr-HR" sz="2000" b="1" dirty="0">
                <a:solidFill>
                  <a:schemeClr val="tx2"/>
                </a:solidFill>
              </a:rPr>
              <a:t>proizvodnih procesa i metoda</a:t>
            </a:r>
          </a:p>
          <a:p>
            <a:pPr marL="271463" indent="-271463">
              <a:spcAft>
                <a:spcPts val="600"/>
              </a:spcAft>
              <a:buFont typeface="Arial" pitchFamily="34" charset="0"/>
              <a:buChar char="•"/>
            </a:pPr>
            <a:r>
              <a:rPr lang="hr-HR" sz="2000" dirty="0"/>
              <a:t>Produžetak</a:t>
            </a:r>
            <a:r>
              <a:rPr lang="hr-HR" sz="2000" b="1" dirty="0">
                <a:solidFill>
                  <a:schemeClr val="tx2"/>
                </a:solidFill>
              </a:rPr>
              <a:t> sustava upravljanja okolišem</a:t>
            </a:r>
          </a:p>
          <a:p>
            <a:pPr marL="271463" indent="-271463">
              <a:spcAft>
                <a:spcPts val="600"/>
              </a:spcAft>
              <a:buFont typeface="Arial" pitchFamily="34" charset="0"/>
              <a:buChar char="•"/>
            </a:pPr>
            <a:r>
              <a:rPr lang="hr-HR" sz="2000" dirty="0"/>
              <a:t>Veća sposobnost oslanjanja na </a:t>
            </a:r>
            <a:r>
              <a:rPr lang="hr-HR" sz="2000" b="1" dirty="0">
                <a:solidFill>
                  <a:schemeClr val="tx2"/>
                </a:solidFill>
              </a:rPr>
              <a:t>znakove za zaštitu okoliša</a:t>
            </a:r>
          </a:p>
          <a:p>
            <a:pPr marL="271463" indent="-271463">
              <a:spcAft>
                <a:spcPts val="600"/>
              </a:spcAft>
              <a:buFont typeface="Arial" pitchFamily="34" charset="0"/>
              <a:buChar char="•"/>
            </a:pPr>
            <a:r>
              <a:rPr lang="hr-HR" sz="2000" dirty="0"/>
              <a:t>Nova pravila o </a:t>
            </a:r>
            <a:r>
              <a:rPr lang="hr-HR" sz="2000" b="1" dirty="0">
                <a:solidFill>
                  <a:schemeClr val="tx2"/>
                </a:solidFill>
              </a:rPr>
              <a:t>trošku životnog vijeka</a:t>
            </a:r>
          </a:p>
          <a:p>
            <a:pPr marL="271463" indent="-271463">
              <a:spcAft>
                <a:spcPts val="600"/>
              </a:spcAft>
              <a:buFont typeface="Arial" pitchFamily="34" charset="0"/>
              <a:buChar char="•"/>
            </a:pPr>
            <a:r>
              <a:rPr lang="hr-HR" sz="2000" dirty="0"/>
              <a:t>Mogućnost odbijanja natječaja koji nisu usklađeni s </a:t>
            </a:r>
            <a:r>
              <a:rPr lang="hr-HR" sz="2000" b="1" dirty="0">
                <a:solidFill>
                  <a:schemeClr val="tx2"/>
                </a:solidFill>
              </a:rPr>
              <a:t>ekološkim i društvenim obvezama </a:t>
            </a:r>
          </a:p>
          <a:p>
            <a:pPr marL="271463" indent="-271463">
              <a:spcAft>
                <a:spcPts val="600"/>
              </a:spcAft>
              <a:buFont typeface="Arial" pitchFamily="34" charset="0"/>
              <a:buChar char="•"/>
            </a:pPr>
            <a:r>
              <a:rPr lang="hr-HR" sz="2000" dirty="0"/>
              <a:t>Mogućnost odbijanja </a:t>
            </a:r>
            <a:r>
              <a:rPr lang="hr-HR" sz="2000" b="1" dirty="0" err="1">
                <a:solidFill>
                  <a:schemeClr val="tx2"/>
                </a:solidFill>
              </a:rPr>
              <a:t>podugovaratelja</a:t>
            </a:r>
            <a:r>
              <a:rPr lang="hr-HR" sz="2000" dirty="0"/>
              <a:t> koji nisu usklađeni s ekološkim i društvenim obvezama</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099" y="2476078"/>
            <a:ext cx="183832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373825"/>
      </p:ext>
    </p:extLst>
  </p:cSld>
  <p:clrMapOvr>
    <a:masterClrMapping/>
  </p:clrMapOvr>
</p:sld>
</file>

<file path=ppt/theme/theme1.xml><?xml version="1.0" encoding="utf-8"?>
<a:theme xmlns:a="http://schemas.openxmlformats.org/drawingml/2006/main" name="Office Theme">
  <a:themeElements>
    <a:clrScheme name="GPP Training colours">
      <a:dk1>
        <a:srgbClr val="484847"/>
      </a:dk1>
      <a:lt1>
        <a:sysClr val="window" lastClr="FFFFFF"/>
      </a:lt1>
      <a:dk2>
        <a:srgbClr val="008A88"/>
      </a:dk2>
      <a:lt2>
        <a:srgbClr val="EEECE1"/>
      </a:lt2>
      <a:accent1>
        <a:srgbClr val="1C665A"/>
      </a:accent1>
      <a:accent2>
        <a:srgbClr val="9BB51B"/>
      </a:accent2>
      <a:accent3>
        <a:srgbClr val="BBD828"/>
      </a:accent3>
      <a:accent4>
        <a:srgbClr val="D8E6B0"/>
      </a:accent4>
      <a:accent5>
        <a:srgbClr val="31859B"/>
      </a:accent5>
      <a:accent6>
        <a:srgbClr val="AFC63A"/>
      </a:accent6>
      <a:hlink>
        <a:srgbClr val="366092"/>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C99D9FD22EAD468925E3B81BE643C5" ma:contentTypeVersion="4" ma:contentTypeDescription="Create a new document." ma:contentTypeScope="" ma:versionID="f1fa2e91d67e02d155e1ba56ca5cd53b">
  <xsd:schema xmlns:xsd="http://www.w3.org/2001/XMLSchema" xmlns:xs="http://www.w3.org/2001/XMLSchema" xmlns:p="http://schemas.microsoft.com/office/2006/metadata/properties" xmlns:ns2="27d4c0ac-778f-470b-b8cf-062d08f91080" xmlns:ns3="6fbbc0bb-c52a-4ae3-8684-c2513aa09430" targetNamespace="http://schemas.microsoft.com/office/2006/metadata/properties" ma:root="true" ma:fieldsID="3be47c274433941bf0240498bb3ac95c" ns2:_="" ns3:_="">
    <xsd:import namespace="27d4c0ac-778f-470b-b8cf-062d08f91080"/>
    <xsd:import namespace="6fbbc0bb-c52a-4ae3-8684-c2513aa094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d4c0ac-778f-470b-b8cf-062d08f910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bbc0bb-c52a-4ae3-8684-c2513aa094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0A27C1-D3F8-4BB8-A2F6-C1D8B268249A}"/>
</file>

<file path=customXml/itemProps2.xml><?xml version="1.0" encoding="utf-8"?>
<ds:datastoreItem xmlns:ds="http://schemas.openxmlformats.org/officeDocument/2006/customXml" ds:itemID="{CE2F5452-CACD-4A95-82C1-65981241ED56}"/>
</file>

<file path=customXml/itemProps3.xml><?xml version="1.0" encoding="utf-8"?>
<ds:datastoreItem xmlns:ds="http://schemas.openxmlformats.org/officeDocument/2006/customXml" ds:itemID="{83007FDE-C6F1-4762-A838-61174E8E41EB}"/>
</file>

<file path=docProps/app.xml><?xml version="1.0" encoding="utf-8"?>
<Properties xmlns="http://schemas.openxmlformats.org/officeDocument/2006/extended-properties" xmlns:vt="http://schemas.openxmlformats.org/officeDocument/2006/docPropsVTypes">
  <TotalTime>0</TotalTime>
  <Words>2804</Words>
  <Application>Microsoft Office PowerPoint</Application>
  <PresentationFormat>On-screen Show (4:3)</PresentationFormat>
  <Paragraphs>379</Paragraphs>
  <Slides>40</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Meiryo UI</vt:lpstr>
      <vt:lpstr>Arial</vt:lpstr>
      <vt:lpstr>Calibri</vt:lpstr>
      <vt:lpstr>Gill Sans MT</vt:lpstr>
      <vt:lpstr>Wingdings</vt:lpstr>
      <vt:lpstr>Office Theme</vt:lpstr>
      <vt:lpstr>Priručnik za osposobljavanje za zelenu javnu nabavu 3. Pravni aspekti zelene javne nabave </vt:lpstr>
      <vt:lpstr>Priručnik za osposobljavanje za zelenu javnu nabavu</vt:lpstr>
      <vt:lpstr>Sadržaj 3. modula</vt:lpstr>
      <vt:lpstr>Važni zakonski izvori</vt:lpstr>
      <vt:lpstr>Načela Ugovora o EU-u – Jednako postupanje</vt:lpstr>
      <vt:lpstr>Načela Ugovora EU-a</vt:lpstr>
      <vt:lpstr>Načela Ugovora EU-a</vt:lpstr>
      <vt:lpstr>Načela Ugovora EU-a</vt:lpstr>
      <vt:lpstr>Direktive o nabavi iz 2014.</vt:lpstr>
      <vt:lpstr>Direktive o nabavi iz 2014.</vt:lpstr>
      <vt:lpstr>Direktive o nabavi iz 2014.</vt:lpstr>
      <vt:lpstr>Direktive o nabavi iz 2014.</vt:lpstr>
      <vt:lpstr>Direktive o nabavi iz 2014.</vt:lpstr>
      <vt:lpstr>Poveznica s predmetom</vt:lpstr>
      <vt:lpstr>Definiranje predmeta ugovora</vt:lpstr>
      <vt:lpstr>Primjeri kriterija koji jesu/nisu predmet ugovora</vt:lpstr>
      <vt:lpstr>Izbor postupaka</vt:lpstr>
      <vt:lpstr>Učinak postupka na zelenu javnu nabavu</vt:lpstr>
      <vt:lpstr>Koristi fleksibilnih postupaka</vt:lpstr>
      <vt:lpstr>Osnove za isključenje</vt:lpstr>
      <vt:lpstr>Odabir ponuditelja</vt:lpstr>
      <vt:lpstr>Sustavi upravljanja okolišem</vt:lpstr>
      <vt:lpstr>Tehničke specifikacije</vt:lpstr>
      <vt:lpstr>Minimalni uvjeti i varijante</vt:lpstr>
      <vt:lpstr>Upotreba oznaka u tehničkim specifikacijama</vt:lpstr>
      <vt:lpstr>Uvjeti za upotrebu oznaka u ponudama</vt:lpstr>
      <vt:lpstr>Primjeri kriterija za oznaku koji se mogu / ne mogu uključiti u ponude</vt:lpstr>
      <vt:lpstr>Kriteriji dodjele</vt:lpstr>
      <vt:lpstr>Odabir ekoloških kriterija dodjele</vt:lpstr>
      <vt:lpstr>Kriterij dodjele na temelju pondera ili bodova</vt:lpstr>
      <vt:lpstr>Trošak životnog vijeka</vt:lpstr>
      <vt:lpstr>Uvjeti troškova životnog vijeka</vt:lpstr>
      <vt:lpstr>Izuzetno niske ponude</vt:lpstr>
      <vt:lpstr>Specifikacije naspram kriterija dodjele</vt:lpstr>
      <vt:lpstr>Klauzule o izvršenju ugovora za zelenu javnu nabavu</vt:lpstr>
      <vt:lpstr>Utvrđivanje klauzula o izvršenju ugovora</vt:lpstr>
      <vt:lpstr>Provedba klauzula o izvršenju ugovora</vt:lpstr>
      <vt:lpstr>Sažetak 3. modula</vt:lpstr>
      <vt:lpstr>Sažetak 3. modula (nastavak)</vt:lpstr>
      <vt:lpstr>Dodatne smjernice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2019-03-13T11:51:11Z</dcterms:created>
  <dcterms:modified xsi:type="dcterms:W3CDTF">2019-04-10T15:11:20Z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0x01010009C99D9FD22EAD468925E3B81BE643C5</vt:lpwstr>
  </property>
</Properties>
</file>