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7"/>
  </p:notesMasterIdLst>
  <p:handoutMasterIdLst>
    <p:handoutMasterId r:id="rId18"/>
  </p:handoutMasterIdLst>
  <p:sldIdLst>
    <p:sldId id="256" r:id="rId2"/>
    <p:sldId id="274" r:id="rId3"/>
    <p:sldId id="304" r:id="rId4"/>
    <p:sldId id="275" r:id="rId5"/>
    <p:sldId id="306" r:id="rId6"/>
    <p:sldId id="316" r:id="rId7"/>
    <p:sldId id="317" r:id="rId8"/>
    <p:sldId id="305" r:id="rId9"/>
    <p:sldId id="309" r:id="rId10"/>
    <p:sldId id="320" r:id="rId11"/>
    <p:sldId id="313" r:id="rId12"/>
    <p:sldId id="314" r:id="rId13"/>
    <p:sldId id="315" r:id="rId14"/>
    <p:sldId id="322" r:id="rId15"/>
    <p:sldId id="324"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123"/>
    <a:srgbClr val="008A88"/>
    <a:srgbClr val="E8F0D0"/>
    <a:srgbClr val="484847"/>
    <a:srgbClr val="FFFFFF"/>
    <a:srgbClr val="BBD828"/>
    <a:srgbClr val="9BB51B"/>
    <a:srgbClr val="7F7F7F"/>
    <a:srgbClr val="F2F2F2"/>
    <a:srgbClr val="DBD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3750" autoAdjust="0"/>
  </p:normalViewPr>
  <p:slideViewPr>
    <p:cSldViewPr>
      <p:cViewPr varScale="1">
        <p:scale>
          <a:sx n="114" d="100"/>
          <a:sy n="114" d="100"/>
        </p:scale>
        <p:origin x="1530" y="102"/>
      </p:cViewPr>
      <p:guideLst>
        <p:guide orient="horz" pos="2160"/>
        <p:guide pos="2880"/>
      </p:guideLst>
    </p:cSldViewPr>
  </p:slideViewPr>
  <p:outlineViewPr>
    <p:cViewPr>
      <p:scale>
        <a:sx n="33" d="100"/>
        <a:sy n="33" d="100"/>
      </p:scale>
      <p:origin x="36" y="4038"/>
    </p:cViewPr>
  </p:outlineViewPr>
  <p:notesTextViewPr>
    <p:cViewPr>
      <p:scale>
        <a:sx n="100" d="100"/>
        <a:sy n="100" d="100"/>
      </p:scale>
      <p:origin x="0" y="0"/>
    </p:cViewPr>
  </p:notesText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95049-C8A4-4B42-9EA8-FDEB6DAD92DE}" type="datetimeFigureOut">
              <a:rPr lang="en-IE" smtClean="0"/>
              <a:pPr/>
              <a:t>28/11/2019</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EEF89D-39EE-42B2-A0B0-6100E5637B4E}" type="slidenum">
              <a:rPr lang="en-IE" smtClean="0"/>
              <a:pPr/>
              <a:t>‹#›</a:t>
            </a:fld>
            <a:endParaRPr lang="en-IE"/>
          </a:p>
        </p:txBody>
      </p:sp>
    </p:spTree>
    <p:extLst>
      <p:ext uri="{BB962C8B-B14F-4D97-AF65-F5344CB8AC3E}">
        <p14:creationId xmlns:p14="http://schemas.microsoft.com/office/powerpoint/2010/main" val="3291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F5ACA-E06C-4B03-8FD7-3D0508624978}" type="datetimeFigureOut">
              <a:rPr lang="en-IE" smtClean="0"/>
              <a:pPr/>
              <a:t>28/11/2019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45C34-7ABA-4084-B4AD-6675A8C16980}" type="slidenum">
              <a:rPr lang="en-IE" smtClean="0"/>
              <a:pPr/>
              <a:t>‹#›</a:t>
            </a:fld>
            <a:endParaRPr lang="en-IE"/>
          </a:p>
        </p:txBody>
      </p:sp>
    </p:spTree>
    <p:extLst>
      <p:ext uri="{BB962C8B-B14F-4D97-AF65-F5344CB8AC3E}">
        <p14:creationId xmlns:p14="http://schemas.microsoft.com/office/powerpoint/2010/main" val="7050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a:t>
            </a:fld>
            <a:endParaRPr lang="en-IE"/>
          </a:p>
        </p:txBody>
      </p:sp>
    </p:spTree>
    <p:extLst>
      <p:ext uri="{BB962C8B-B14F-4D97-AF65-F5344CB8AC3E}">
        <p14:creationId xmlns:p14="http://schemas.microsoft.com/office/powerpoint/2010/main" val="2683354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12</a:t>
            </a:fld>
            <a:endParaRPr lang="en-IE"/>
          </a:p>
        </p:txBody>
      </p:sp>
    </p:spTree>
    <p:extLst>
      <p:ext uri="{BB962C8B-B14F-4D97-AF65-F5344CB8AC3E}">
        <p14:creationId xmlns:p14="http://schemas.microsoft.com/office/powerpoint/2010/main" val="350920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13</a:t>
            </a:fld>
            <a:endParaRPr lang="en-IE"/>
          </a:p>
        </p:txBody>
      </p:sp>
    </p:spTree>
    <p:extLst>
      <p:ext uri="{BB962C8B-B14F-4D97-AF65-F5344CB8AC3E}">
        <p14:creationId xmlns:p14="http://schemas.microsoft.com/office/powerpoint/2010/main" val="11056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14</a:t>
            </a:fld>
            <a:endParaRPr lang="en-IE"/>
          </a:p>
        </p:txBody>
      </p:sp>
    </p:spTree>
    <p:extLst>
      <p:ext uri="{BB962C8B-B14F-4D97-AF65-F5344CB8AC3E}">
        <p14:creationId xmlns:p14="http://schemas.microsoft.com/office/powerpoint/2010/main" val="353354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a:t>
            </a:fld>
            <a:endParaRPr lang="en-IE"/>
          </a:p>
        </p:txBody>
      </p:sp>
    </p:spTree>
    <p:extLst>
      <p:ext uri="{BB962C8B-B14F-4D97-AF65-F5344CB8AC3E}">
        <p14:creationId xmlns:p14="http://schemas.microsoft.com/office/powerpoint/2010/main" val="52342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a:t>
            </a:fld>
            <a:endParaRPr lang="en-IE"/>
          </a:p>
        </p:txBody>
      </p:sp>
    </p:spTree>
    <p:extLst>
      <p:ext uri="{BB962C8B-B14F-4D97-AF65-F5344CB8AC3E}">
        <p14:creationId xmlns:p14="http://schemas.microsoft.com/office/powerpoint/2010/main" val="323362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4</a:t>
            </a:fld>
            <a:endParaRPr lang="en-IE"/>
          </a:p>
        </p:txBody>
      </p:sp>
    </p:spTree>
    <p:extLst>
      <p:ext uri="{BB962C8B-B14F-4D97-AF65-F5344CB8AC3E}">
        <p14:creationId xmlns:p14="http://schemas.microsoft.com/office/powerpoint/2010/main" val="218124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5</a:t>
            </a:fld>
            <a:endParaRPr lang="en-IE"/>
          </a:p>
        </p:txBody>
      </p:sp>
    </p:spTree>
    <p:extLst>
      <p:ext uri="{BB962C8B-B14F-4D97-AF65-F5344CB8AC3E}">
        <p14:creationId xmlns:p14="http://schemas.microsoft.com/office/powerpoint/2010/main" val="102487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6</a:t>
            </a:fld>
            <a:endParaRPr lang="en-IE"/>
          </a:p>
        </p:txBody>
      </p:sp>
    </p:spTree>
    <p:extLst>
      <p:ext uri="{BB962C8B-B14F-4D97-AF65-F5344CB8AC3E}">
        <p14:creationId xmlns:p14="http://schemas.microsoft.com/office/powerpoint/2010/main" val="97977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7</a:t>
            </a:fld>
            <a:endParaRPr lang="en-IE"/>
          </a:p>
        </p:txBody>
      </p:sp>
    </p:spTree>
    <p:extLst>
      <p:ext uri="{BB962C8B-B14F-4D97-AF65-F5344CB8AC3E}">
        <p14:creationId xmlns:p14="http://schemas.microsoft.com/office/powerpoint/2010/main" val="364754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10</a:t>
            </a:fld>
            <a:endParaRPr lang="en-IE"/>
          </a:p>
        </p:txBody>
      </p:sp>
    </p:spTree>
    <p:extLst>
      <p:ext uri="{BB962C8B-B14F-4D97-AF65-F5344CB8AC3E}">
        <p14:creationId xmlns:p14="http://schemas.microsoft.com/office/powerpoint/2010/main" val="211680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11</a:t>
            </a:fld>
            <a:endParaRPr lang="en-IE"/>
          </a:p>
        </p:txBody>
      </p:sp>
    </p:spTree>
    <p:extLst>
      <p:ext uri="{BB962C8B-B14F-4D97-AF65-F5344CB8AC3E}">
        <p14:creationId xmlns:p14="http://schemas.microsoft.com/office/powerpoint/2010/main" val="1788750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test.png"/>
          <p:cNvPicPr>
            <a:picLocks noChangeAspect="1"/>
          </p:cNvPicPr>
          <p:nvPr userDrawn="1"/>
        </p:nvPicPr>
        <p:blipFill>
          <a:blip r:embed="rId2" cstate="email">
            <a:lum contrast="10000"/>
          </a:blip>
          <a:srcRect/>
          <a:stretch>
            <a:fillRect/>
          </a:stretch>
        </p:blipFill>
        <p:spPr>
          <a:xfrm flipH="1" flipV="1">
            <a:off x="0" y="1124743"/>
            <a:ext cx="9144000" cy="1656184"/>
          </a:xfrm>
          <a:prstGeom prst="rect">
            <a:avLst/>
          </a:prstGeom>
          <a:ln w="12700">
            <a:solidFill>
              <a:srgbClr val="FFFFFF"/>
            </a:solidFill>
          </a:ln>
        </p:spPr>
      </p:pic>
      <p:pic>
        <p:nvPicPr>
          <p:cNvPr id="12" name="Picture 11" descr="test.png"/>
          <p:cNvPicPr>
            <a:picLocks noChangeAspect="1"/>
          </p:cNvPicPr>
          <p:nvPr userDrawn="1"/>
        </p:nvPicPr>
        <p:blipFill>
          <a:blip r:embed="rId3" cstate="email">
            <a:duotone>
              <a:prstClr val="black"/>
              <a:srgbClr val="00B050">
                <a:tint val="45000"/>
                <a:satMod val="400000"/>
              </a:srgbClr>
            </a:duotone>
          </a:blip>
          <a:srcRect/>
          <a:stretch>
            <a:fillRect/>
          </a:stretch>
        </p:blipFill>
        <p:spPr>
          <a:xfrm rot="10800000" flipH="1" flipV="1">
            <a:off x="-1" y="2708921"/>
            <a:ext cx="9144001" cy="1296143"/>
          </a:xfrm>
          <a:prstGeom prst="rect">
            <a:avLst/>
          </a:prstGeom>
          <a:ln w="12700">
            <a:solidFill>
              <a:schemeClr val="bg1"/>
            </a:solidFill>
          </a:ln>
        </p:spPr>
      </p:pic>
      <p:sp>
        <p:nvSpPr>
          <p:cNvPr id="2" name="Title 1"/>
          <p:cNvSpPr>
            <a:spLocks noGrp="1"/>
          </p:cNvSpPr>
          <p:nvPr>
            <p:ph type="ctrTitle"/>
          </p:nvPr>
        </p:nvSpPr>
        <p:spPr>
          <a:xfrm>
            <a:off x="0" y="2708920"/>
            <a:ext cx="9144000" cy="1254001"/>
          </a:xfrm>
          <a:noFill/>
          <a:ln w="9525">
            <a:solidFill>
              <a:schemeClr val="bg1"/>
            </a:solidFill>
          </a:ln>
        </p:spPr>
        <p:txBody>
          <a:bodyPr/>
          <a:lstStyle>
            <a:lvl1pPr algn="ctr">
              <a:defRPr>
                <a:solidFill>
                  <a:schemeClr val="bg1"/>
                </a:solidFill>
                <a:latin typeface="Meiryo UI" pitchFamily="34" charset="-128"/>
                <a:ea typeface="Meiryo UI" pitchFamily="34" charset="-128"/>
                <a:cs typeface="Meiryo UI" pitchFamily="34" charset="-128"/>
              </a:defRPr>
            </a:lvl1pPr>
          </a:lstStyle>
          <a:p>
            <a:r>
              <a:rPr lang="en-US" dirty="0"/>
              <a:t>Click to edit Master title style</a:t>
            </a:r>
            <a:endParaRPr lang="en-IE" dirty="0"/>
          </a:p>
        </p:txBody>
      </p:sp>
      <p:sp>
        <p:nvSpPr>
          <p:cNvPr id="4" name="Date Placeholder 3"/>
          <p:cNvSpPr>
            <a:spLocks noGrp="1"/>
          </p:cNvSpPr>
          <p:nvPr>
            <p:ph type="dt" sz="half" idx="10"/>
          </p:nvPr>
        </p:nvSpPr>
        <p:spPr/>
        <p:txBody>
          <a:bodyPr/>
          <a:lstStyle/>
          <a:p>
            <a:fld id="{80B3EB7A-6AC4-464F-B12E-DAD797DD5BFA}" type="datetime1">
              <a:rPr lang="en-IE" smtClean="0"/>
              <a:pPr/>
              <a:t>28/11/2019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4" cstate="email">
            <a:lum contrast="10000"/>
          </a:blip>
          <a:srcRect/>
          <a:stretch>
            <a:fillRect/>
          </a:stretch>
        </p:blipFill>
        <p:spPr>
          <a:xfrm flipH="1" flipV="1">
            <a:off x="0" y="3977680"/>
            <a:ext cx="9144000" cy="2880320"/>
          </a:xfrm>
          <a:prstGeom prst="rect">
            <a:avLst/>
          </a:prstGeom>
          <a:ln w="12700">
            <a:solidFill>
              <a:schemeClr val="bg1"/>
            </a:solidFill>
          </a:ln>
        </p:spPr>
      </p:pic>
      <p:pic>
        <p:nvPicPr>
          <p:cNvPr id="1027" name="Picture 3" descr="C:\Users\Graphic\Desktop\Buying-Green-Handbook-3rd-Edition-ONLINE-high-res JMH.png"/>
          <p:cNvPicPr>
            <a:picLocks noChangeAspect="1" noChangeArrowheads="1"/>
          </p:cNvPicPr>
          <p:nvPr userDrawn="1"/>
        </p:nvPicPr>
        <p:blipFill>
          <a:blip r:embed="rId5" cstate="email"/>
          <a:srcRect/>
          <a:stretch>
            <a:fillRect/>
          </a:stretch>
        </p:blipFill>
        <p:spPr bwMode="auto">
          <a:xfrm>
            <a:off x="2339926" y="4221088"/>
            <a:ext cx="4464149" cy="786003"/>
          </a:xfrm>
          <a:prstGeom prst="rect">
            <a:avLst/>
          </a:prstGeom>
          <a:noFill/>
        </p:spPr>
      </p:pic>
      <p:pic>
        <p:nvPicPr>
          <p:cNvPr id="1026" name="Picture 2" descr="I:\A-Sustainable Economy and Procurement\Projects\GPP training and training materials - 24220\1 - GPP Toolkit\Design templates\path13856.png"/>
          <p:cNvPicPr>
            <a:picLocks noChangeAspect="1" noChangeArrowheads="1"/>
          </p:cNvPicPr>
          <p:nvPr userDrawn="1"/>
        </p:nvPicPr>
        <p:blipFill>
          <a:blip r:embed="rId6" cstate="email"/>
          <a:srcRect/>
          <a:stretch>
            <a:fillRect/>
          </a:stretch>
        </p:blipFill>
        <p:spPr bwMode="auto">
          <a:xfrm>
            <a:off x="3733869" y="326640"/>
            <a:ext cx="1676262" cy="1158144"/>
          </a:xfrm>
          <a:prstGeom prst="rect">
            <a:avLst/>
          </a:prstGeom>
          <a:noFill/>
        </p:spPr>
      </p:pic>
      <p:pic>
        <p:nvPicPr>
          <p:cNvPr id="3" name="Picture 3" descr="I:\A-Sustainable Economy and Procurement\Projects\GPP training and training materials - 24220\1 - GPP Toolkit\Design templates\footer element.png"/>
          <p:cNvPicPr>
            <a:picLocks noChangeAspect="1" noChangeArrowheads="1"/>
          </p:cNvPicPr>
          <p:nvPr userDrawn="1"/>
        </p:nvPicPr>
        <p:blipFill>
          <a:blip r:embed="rId7" cstate="email"/>
          <a:srcRect/>
          <a:stretch>
            <a:fillRect/>
          </a:stretch>
        </p:blipFill>
        <p:spPr bwMode="auto">
          <a:xfrm>
            <a:off x="4212365" y="6315501"/>
            <a:ext cx="719269" cy="54249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B5558-8707-42F3-B9B6-FC80BF25BE10}" type="datetime1">
              <a:rPr lang="en-IE" smtClean="0"/>
              <a:pPr/>
              <a:t>28/11/2019</a:t>
            </a:fld>
            <a:endParaRPr lang="en-IE"/>
          </a:p>
        </p:txBody>
      </p:sp>
      <p:sp>
        <p:nvSpPr>
          <p:cNvPr id="6" name="Footer Placeholder 5"/>
          <p:cNvSpPr>
            <a:spLocks noGrp="1"/>
          </p:cNvSpPr>
          <p:nvPr>
            <p:ph type="ftr" sz="quarter" idx="11"/>
          </p:nvPr>
        </p:nvSpPr>
        <p:spPr/>
        <p:txBody>
          <a:bodyPr/>
          <a:lstStyle/>
          <a:p>
            <a:r>
              <a:rPr lang="en-IE"/>
              <a:t>Module name + number</a:t>
            </a:r>
          </a:p>
        </p:txBody>
      </p:sp>
      <p:sp>
        <p:nvSpPr>
          <p:cNvPr id="7" name="Slide Number Placeholder 6"/>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E88B7-7FAB-4415-BEAE-7D8009F33737}" type="datetime1">
              <a:rPr lang="en-IE" smtClean="0"/>
              <a:pPr/>
              <a:t>28/11/2019</a:t>
            </a:fld>
            <a:endParaRPr lang="en-IE"/>
          </a:p>
        </p:txBody>
      </p:sp>
      <p:sp>
        <p:nvSpPr>
          <p:cNvPr id="6" name="Footer Placeholder 5"/>
          <p:cNvSpPr>
            <a:spLocks noGrp="1"/>
          </p:cNvSpPr>
          <p:nvPr>
            <p:ph type="ftr" sz="quarter" idx="11"/>
          </p:nvPr>
        </p:nvSpPr>
        <p:spPr/>
        <p:txBody>
          <a:bodyPr/>
          <a:lstStyle/>
          <a:p>
            <a:r>
              <a:rPr lang="en-IE"/>
              <a:t>Module name + number</a:t>
            </a:r>
          </a:p>
        </p:txBody>
      </p:sp>
      <p:sp>
        <p:nvSpPr>
          <p:cNvPr id="7" name="Slide Number Placeholder 6"/>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7B1DB7D-D489-4E0B-A194-EC20980ED2B1}" type="datetime1">
              <a:rPr lang="en-IE" smtClean="0"/>
              <a:pPr/>
              <a:t>28/11/2019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996D17-6C54-46FE-8696-F7DDA498E16B}" type="datetime1">
              <a:rPr lang="en-IE" smtClean="0"/>
              <a:pPr/>
              <a:t>28/11/2019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4016" y="2648894"/>
            <a:ext cx="7772400" cy="720079"/>
          </a:xfrm>
        </p:spPr>
        <p:txBody>
          <a:bodyPr anchor="t"/>
          <a:lstStyle>
            <a:lvl1pPr algn="l">
              <a:defRPr sz="4000" b="1" cap="all" baseline="0">
                <a:solidFill>
                  <a:schemeClr val="tx2"/>
                </a:solidFill>
              </a:defRPr>
            </a:lvl1pPr>
          </a:lstStyle>
          <a:p>
            <a:r>
              <a:rPr lang="en-IE" dirty="0"/>
              <a:t>PRODUCT TYPE</a:t>
            </a:r>
          </a:p>
        </p:txBody>
      </p:sp>
      <p:sp>
        <p:nvSpPr>
          <p:cNvPr id="3" name="Text Placeholder 2"/>
          <p:cNvSpPr>
            <a:spLocks noGrp="1"/>
          </p:cNvSpPr>
          <p:nvPr>
            <p:ph type="body" idx="1" hasCustomPrompt="1"/>
          </p:nvPr>
        </p:nvSpPr>
        <p:spPr>
          <a:xfrm>
            <a:off x="544016" y="3368973"/>
            <a:ext cx="7772400" cy="564083"/>
          </a:xfrm>
        </p:spPr>
        <p:txBody>
          <a:bodyPr anchor="b">
            <a:noAutofit/>
          </a:bodyPr>
          <a:lstStyle>
            <a:lvl1pPr marL="0" indent="0">
              <a:buNone/>
              <a:defRPr sz="3200" i="1">
                <a:solidFill>
                  <a:srgbClr val="48484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Only for module 10</a:t>
            </a:r>
          </a:p>
        </p:txBody>
      </p:sp>
      <p:sp>
        <p:nvSpPr>
          <p:cNvPr id="4" name="Date Placeholder 3"/>
          <p:cNvSpPr>
            <a:spLocks noGrp="1"/>
          </p:cNvSpPr>
          <p:nvPr>
            <p:ph type="dt" sz="half" idx="10"/>
          </p:nvPr>
        </p:nvSpPr>
        <p:spPr/>
        <p:txBody>
          <a:bodyPr/>
          <a:lstStyle/>
          <a:p>
            <a:fld id="{CF9AED39-FABE-4C10-B109-733C66F6DE3C}" type="datetime1">
              <a:rPr lang="en-IE" smtClean="0"/>
              <a:pPr/>
              <a:t>28/11/2019</a:t>
            </a:fld>
            <a:endParaRPr lang="en-IE"/>
          </a:p>
        </p:txBody>
      </p:sp>
      <p:sp>
        <p:nvSpPr>
          <p:cNvPr id="5" name="Footer Placeholder 4"/>
          <p:cNvSpPr>
            <a:spLocks noGrp="1"/>
          </p:cNvSpPr>
          <p:nvPr>
            <p:ph type="ftr" sz="quarter" idx="11"/>
          </p:nvPr>
        </p:nvSpPr>
        <p:spPr/>
        <p:txBody>
          <a:bodyPr/>
          <a:lstStyle/>
          <a:p>
            <a:r>
              <a:rPr lang="en-IE"/>
              <a:t>Module name + number</a:t>
            </a:r>
          </a:p>
        </p:txBody>
      </p:sp>
      <p:pic>
        <p:nvPicPr>
          <p:cNvPr id="7" name="Picture 6" descr="test.png"/>
          <p:cNvPicPr>
            <a:picLocks noChangeAspect="1"/>
          </p:cNvPicPr>
          <p:nvPr userDrawn="1"/>
        </p:nvPicPr>
        <p:blipFill>
          <a:blip r:embed="rId2" cstate="email">
            <a:lum contrast="10000"/>
          </a:blip>
          <a:srcRect t="10900"/>
          <a:stretch>
            <a:fillRect/>
          </a:stretch>
        </p:blipFill>
        <p:spPr>
          <a:xfrm>
            <a:off x="36000" y="4137013"/>
            <a:ext cx="9000000" cy="2676363"/>
          </a:xfrm>
          <a:prstGeom prst="rtTriangle">
            <a:avLst/>
          </a:prstGeom>
          <a:ln w="19050">
            <a:solidFill>
              <a:schemeClr val="bg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003232"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8EF7D476-C427-42CC-963D-516DE0B03F33}" type="datetime1">
              <a:rPr lang="en-IE" smtClean="0"/>
              <a:pPr/>
              <a:t>28/11/2019</a:t>
            </a:fld>
            <a:endParaRPr lang="en-IE" dirty="0"/>
          </a:p>
        </p:txBody>
      </p:sp>
      <p:sp>
        <p:nvSpPr>
          <p:cNvPr id="5" name="Footer Placeholder 4"/>
          <p:cNvSpPr>
            <a:spLocks noGrp="1"/>
          </p:cNvSpPr>
          <p:nvPr>
            <p:ph type="ftr" sz="quarter" idx="11"/>
          </p:nvPr>
        </p:nvSpPr>
        <p:spPr>
          <a:xfrm>
            <a:off x="2627784" y="6356350"/>
            <a:ext cx="4320480" cy="365125"/>
          </a:xfrm>
        </p:spPr>
        <p:txBody>
          <a:body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8" name="Picture 7"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12"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3"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4" name="Straight Connector 13"/>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4114800"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D73C80A7-644D-495E-8764-96A40D5F620E}" type="datetime1">
              <a:rPr lang="en-IE" smtClean="0"/>
              <a:pPr/>
              <a:t>28/11/2019</a:t>
            </a:fld>
            <a:endParaRPr lang="en-IE" dirty="0"/>
          </a:p>
        </p:txBody>
      </p:sp>
      <p:sp>
        <p:nvSpPr>
          <p:cNvPr id="5" name="Footer Placeholder 4"/>
          <p:cNvSpPr>
            <a:spLocks noGrp="1"/>
          </p:cNvSpPr>
          <p:nvPr>
            <p:ph type="ftr" sz="quarter" idx="11"/>
          </p:nvPr>
        </p:nvSpPr>
        <p:spPr>
          <a:xfrm>
            <a:off x="2627784" y="6356350"/>
            <a:ext cx="4320480" cy="365125"/>
          </a:xfrm>
        </p:spPr>
        <p:txBody>
          <a:body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8" name="Picture 7"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12"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3"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4" name="Straight Connector 13"/>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
        <p:nvSpPr>
          <p:cNvPr id="16" name="Text Placeholder 2"/>
          <p:cNvSpPr>
            <a:spLocks noGrp="1"/>
          </p:cNvSpPr>
          <p:nvPr>
            <p:ph type="body" idx="14" hasCustomPrompt="1"/>
          </p:nvPr>
        </p:nvSpPr>
        <p:spPr>
          <a:xfrm>
            <a:off x="4644008" y="1853134"/>
            <a:ext cx="3814926"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Emphasis box</a:t>
            </a:r>
          </a:p>
        </p:txBody>
      </p:sp>
      <p:sp>
        <p:nvSpPr>
          <p:cNvPr id="17" name="Content Placeholder 3"/>
          <p:cNvSpPr>
            <a:spLocks noGrp="1"/>
          </p:cNvSpPr>
          <p:nvPr>
            <p:ph sz="half" idx="2"/>
          </p:nvPr>
        </p:nvSpPr>
        <p:spPr>
          <a:xfrm>
            <a:off x="4644008" y="2492896"/>
            <a:ext cx="3814926" cy="3672408"/>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90DCB4-0D4C-4F8A-BD45-EB9358823683}" type="datetime1">
              <a:rPr lang="en-IE" smtClean="0"/>
              <a:pPr/>
              <a:t>28/11/2019</a:t>
            </a:fld>
            <a:endParaRPr lang="en-IE"/>
          </a:p>
        </p:txBody>
      </p:sp>
      <p:sp>
        <p:nvSpPr>
          <p:cNvPr id="5" name="Footer Placeholder 4"/>
          <p:cNvSpPr>
            <a:spLocks noGrp="1"/>
          </p:cNvSpPr>
          <p:nvPr>
            <p:ph type="ftr" sz="quarter" idx="11"/>
          </p:nvPr>
        </p:nvSpPr>
        <p:spPr/>
        <p:txBody>
          <a:bodyPr/>
          <a:lstStyle>
            <a:lvl1pPr>
              <a:defRPr/>
            </a:lvl1p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sp>
        <p:nvSpPr>
          <p:cNvPr id="14" name="Content Placeholder 2"/>
          <p:cNvSpPr>
            <a:spLocks noGrp="1"/>
          </p:cNvSpPr>
          <p:nvPr>
            <p:ph idx="1"/>
          </p:nvPr>
        </p:nvSpPr>
        <p:spPr>
          <a:xfrm>
            <a:off x="457200" y="1844824"/>
            <a:ext cx="8003232"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5"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6"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7" name="Straight Connector 16"/>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test.png"/>
          <p:cNvPicPr>
            <a:picLocks noChangeAspect="1"/>
          </p:cNvPicPr>
          <p:nvPr userDrawn="1"/>
        </p:nvPicPr>
        <p:blipFill>
          <a:blip r:embed="rId3"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67161"/>
            <a:ext cx="3814926"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06923"/>
            <a:ext cx="3814926" cy="3486373"/>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499992" y="1967161"/>
            <a:ext cx="3816424"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99992" y="2606923"/>
            <a:ext cx="3816424" cy="3486373"/>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Date Placeholder 6"/>
          <p:cNvSpPr>
            <a:spLocks noGrp="1"/>
          </p:cNvSpPr>
          <p:nvPr>
            <p:ph type="dt" sz="half" idx="10"/>
          </p:nvPr>
        </p:nvSpPr>
        <p:spPr/>
        <p:txBody>
          <a:bodyPr/>
          <a:lstStyle/>
          <a:p>
            <a:fld id="{C4CB4FB7-86E9-462B-B94E-617650CAF191}" type="datetime1">
              <a:rPr lang="en-IE" smtClean="0"/>
              <a:pPr/>
              <a:t>28/11/2019</a:t>
            </a:fld>
            <a:endParaRPr lang="en-IE"/>
          </a:p>
        </p:txBody>
      </p:sp>
      <p:sp>
        <p:nvSpPr>
          <p:cNvPr id="8" name="Footer Placeholder 7"/>
          <p:cNvSpPr>
            <a:spLocks noGrp="1"/>
          </p:cNvSpPr>
          <p:nvPr>
            <p:ph type="ftr" sz="quarter" idx="11"/>
          </p:nvPr>
        </p:nvSpPr>
        <p:spPr/>
        <p:txBody>
          <a:bodyPr/>
          <a:lstStyle>
            <a:lvl1pPr>
              <a:defRPr/>
            </a:lvl1pPr>
          </a:lstStyle>
          <a:p>
            <a:r>
              <a:rPr lang="en-IE"/>
              <a:t>Module name + number</a:t>
            </a:r>
            <a:endParaRPr lang="en-IE" dirty="0"/>
          </a:p>
        </p:txBody>
      </p:sp>
      <p:sp>
        <p:nvSpPr>
          <p:cNvPr id="9" name="Slide Number Placeholder 8"/>
          <p:cNvSpPr>
            <a:spLocks noGrp="1"/>
          </p:cNvSpPr>
          <p:nvPr>
            <p:ph type="sldNum" sz="quarter" idx="12"/>
          </p:nvPr>
        </p:nvSpPr>
        <p:spPr/>
        <p:txBody>
          <a:bodyPr/>
          <a:lstStyle/>
          <a:p>
            <a:fld id="{ABDDF610-95E4-4D46-B96C-4D9FBF39C128}" type="slidenum">
              <a:rPr lang="en-IE" smtClean="0"/>
              <a:pPr/>
              <a:t>‹#›</a:t>
            </a:fld>
            <a:endParaRPr lang="en-IE"/>
          </a:p>
        </p:txBody>
      </p:sp>
      <p:pic>
        <p:nvPicPr>
          <p:cNvPr id="12" name="Picture 11"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13" name="Picture 12"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16" name="Title 1"/>
          <p:cNvSpPr>
            <a:spLocks noGrp="1"/>
          </p:cNvSpPr>
          <p:nvPr>
            <p:ph type="title"/>
          </p:nvPr>
        </p:nvSpPr>
        <p:spPr>
          <a:xfrm>
            <a:off x="457200" y="274638"/>
            <a:ext cx="7859216"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7"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8" name="Straight Connector 17"/>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DAB31B-1A38-4AB7-91C6-0A3F788D850C}" type="datetime1">
              <a:rPr lang="en-IE" smtClean="0"/>
              <a:pPr/>
              <a:t>28/11/2019</a:t>
            </a:fld>
            <a:endParaRPr lang="en-IE"/>
          </a:p>
        </p:txBody>
      </p:sp>
      <p:sp>
        <p:nvSpPr>
          <p:cNvPr id="4" name="Footer Placeholder 3"/>
          <p:cNvSpPr>
            <a:spLocks noGrp="1"/>
          </p:cNvSpPr>
          <p:nvPr>
            <p:ph type="ftr" sz="quarter" idx="11"/>
          </p:nvPr>
        </p:nvSpPr>
        <p:spPr/>
        <p:txBody>
          <a:bodyPr/>
          <a:lstStyle>
            <a:lvl1pPr>
              <a:defRPr/>
            </a:lvl1pPr>
          </a:lstStyle>
          <a:p>
            <a:r>
              <a:rPr lang="en-IE"/>
              <a:t>Module name + number</a:t>
            </a:r>
            <a:endParaRPr lang="en-IE" dirty="0"/>
          </a:p>
        </p:txBody>
      </p:sp>
      <p:sp>
        <p:nvSpPr>
          <p:cNvPr id="5" name="Slide Number Placeholder 4"/>
          <p:cNvSpPr>
            <a:spLocks noGrp="1"/>
          </p:cNvSpPr>
          <p:nvPr>
            <p:ph type="sldNum" sz="quarter" idx="12"/>
          </p:nvPr>
        </p:nvSpPr>
        <p:spPr/>
        <p:txBody>
          <a:bodyPr/>
          <a:lstStyle/>
          <a:p>
            <a:fld id="{ABDDF610-95E4-4D46-B96C-4D9FBF39C128}" type="slidenum">
              <a:rPr lang="en-IE" smtClean="0"/>
              <a:pPr/>
              <a:t>‹#›</a:t>
            </a:fld>
            <a:endParaRPr lang="en-IE"/>
          </a:p>
        </p:txBody>
      </p:sp>
      <p:pic>
        <p:nvPicPr>
          <p:cNvPr id="6" name="Picture 5"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7" name="Picture 6"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8" name="Title 1"/>
          <p:cNvSpPr>
            <a:spLocks noGrp="1"/>
          </p:cNvSpPr>
          <p:nvPr>
            <p:ph type="title"/>
          </p:nvPr>
        </p:nvSpPr>
        <p:spPr>
          <a:xfrm>
            <a:off x="457200" y="274638"/>
            <a:ext cx="8003232" cy="850106"/>
          </a:xfrm>
        </p:spPr>
        <p:txBody>
          <a:bodyPr/>
          <a:lstStyle>
            <a:lvl1pPr algn="l">
              <a:defRPr>
                <a:solidFill>
                  <a:schemeClr val="tx2"/>
                </a:solidFill>
              </a:defRPr>
            </a:lvl1pPr>
          </a:lstStyle>
          <a:p>
            <a:r>
              <a:rPr lang="en-US" dirty="0"/>
              <a:t>Click to edit Master title style</a:t>
            </a:r>
            <a:endParaRPr lang="en-IE" dirty="0"/>
          </a:p>
        </p:txBody>
      </p:sp>
      <p:sp>
        <p:nvSpPr>
          <p:cNvPr id="9" name="Text Placeholder 10"/>
          <p:cNvSpPr>
            <a:spLocks noGrp="1"/>
          </p:cNvSpPr>
          <p:nvPr>
            <p:ph type="body" sz="quarter" idx="13"/>
          </p:nvPr>
        </p:nvSpPr>
        <p:spPr>
          <a:xfrm>
            <a:off x="457200" y="1125538"/>
            <a:ext cx="7992119" cy="575270"/>
          </a:xfrm>
        </p:spPr>
        <p:txBody>
          <a:bodyPr>
            <a:noAutofit/>
          </a:bodyPr>
          <a:lstStyle>
            <a:lvl1pPr>
              <a:buNone/>
              <a:defRPr sz="36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0" name="Straight Connector 9"/>
          <p:cNvCxnSpPr/>
          <p:nvPr userDrawn="1"/>
        </p:nvCxnSpPr>
        <p:spPr>
          <a:xfrm>
            <a:off x="467544" y="1052736"/>
            <a:ext cx="79928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0C33D-5D40-4E3A-8711-3777184CA250}" type="datetime1">
              <a:rPr lang="en-IE" smtClean="0"/>
              <a:pPr/>
              <a:t>28/11/2019</a:t>
            </a:fld>
            <a:endParaRPr lang="en-IE"/>
          </a:p>
        </p:txBody>
      </p:sp>
      <p:sp>
        <p:nvSpPr>
          <p:cNvPr id="4" name="Footer Placeholder 3"/>
          <p:cNvSpPr>
            <a:spLocks noGrp="1"/>
          </p:cNvSpPr>
          <p:nvPr>
            <p:ph type="ftr" sz="quarter" idx="11"/>
          </p:nvPr>
        </p:nvSpPr>
        <p:spPr/>
        <p:txBody>
          <a:bodyPr/>
          <a:lstStyle>
            <a:lvl1pPr>
              <a:defRPr/>
            </a:lvl1pPr>
          </a:lstStyle>
          <a:p>
            <a:r>
              <a:rPr lang="en-IE"/>
              <a:t>Module name + number</a:t>
            </a:r>
            <a:endParaRPr lang="en-IE" dirty="0"/>
          </a:p>
        </p:txBody>
      </p:sp>
      <p:pic>
        <p:nvPicPr>
          <p:cNvPr id="7" name="Picture 6" descr="test.png"/>
          <p:cNvPicPr>
            <a:picLocks noChangeAspect="1"/>
          </p:cNvPicPr>
          <p:nvPr userDrawn="1"/>
        </p:nvPicPr>
        <p:blipFill>
          <a:blip r:embed="rId2" cstate="email">
            <a:lum contrast="10000"/>
          </a:blip>
          <a:srcRect/>
          <a:stretch>
            <a:fillRect/>
          </a:stretch>
        </p:blipFill>
        <p:spPr>
          <a:xfrm>
            <a:off x="36000" y="6064060"/>
            <a:ext cx="2519776" cy="749315"/>
          </a:xfrm>
          <a:prstGeom prst="rtTriangle">
            <a:avLst/>
          </a:prstGeom>
          <a:ln w="19050">
            <a:solidFill>
              <a:schemeClr val="bg1"/>
            </a:solidFill>
          </a:ln>
        </p:spPr>
      </p:pic>
      <p:sp>
        <p:nvSpPr>
          <p:cNvPr id="8" name="Title 1"/>
          <p:cNvSpPr>
            <a:spLocks noGrp="1"/>
          </p:cNvSpPr>
          <p:nvPr>
            <p:ph type="title"/>
          </p:nvPr>
        </p:nvSpPr>
        <p:spPr>
          <a:xfrm>
            <a:off x="457200" y="274638"/>
            <a:ext cx="8003232" cy="850106"/>
          </a:xfrm>
        </p:spPr>
        <p:txBody>
          <a:bodyPr/>
          <a:lstStyle>
            <a:lvl1pPr algn="l">
              <a:defRPr>
                <a:solidFill>
                  <a:schemeClr val="tx2"/>
                </a:solidFill>
              </a:defRPr>
            </a:lvl1pPr>
          </a:lstStyle>
          <a:p>
            <a:r>
              <a:rPr lang="en-US" dirty="0"/>
              <a:t>Click to edit Master title style</a:t>
            </a:r>
            <a:endParaRPr lang="en-IE" dirty="0"/>
          </a:p>
        </p:txBody>
      </p:sp>
      <p:sp>
        <p:nvSpPr>
          <p:cNvPr id="9" name="Text Placeholder 10"/>
          <p:cNvSpPr>
            <a:spLocks noGrp="1"/>
          </p:cNvSpPr>
          <p:nvPr>
            <p:ph type="body" sz="quarter" idx="13"/>
          </p:nvPr>
        </p:nvSpPr>
        <p:spPr>
          <a:xfrm>
            <a:off x="457200" y="1125538"/>
            <a:ext cx="7992119" cy="575270"/>
          </a:xfrm>
        </p:spPr>
        <p:txBody>
          <a:bodyPr>
            <a:noAutofit/>
          </a:bodyPr>
          <a:lstStyle>
            <a:lvl1pPr>
              <a:buNone/>
              <a:defRPr sz="36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0" name="Straight Connector 9"/>
          <p:cNvCxnSpPr/>
          <p:nvPr userDrawn="1"/>
        </p:nvCxnSpPr>
        <p:spPr>
          <a:xfrm>
            <a:off x="467544" y="1052736"/>
            <a:ext cx="79928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64288" y="6309320"/>
            <a:ext cx="1738743" cy="457068"/>
          </a:xfrm>
          <a:prstGeom prst="rect">
            <a:avLst/>
          </a:prstGeom>
          <a:noFill/>
        </p:spPr>
      </p:pic>
      <p:sp>
        <p:nvSpPr>
          <p:cNvPr id="12" name="Text Placeholder 2"/>
          <p:cNvSpPr>
            <a:spLocks noGrp="1"/>
          </p:cNvSpPr>
          <p:nvPr>
            <p:ph type="body" idx="1" hasCustomPrompt="1"/>
          </p:nvPr>
        </p:nvSpPr>
        <p:spPr>
          <a:xfrm>
            <a:off x="5076056" y="1844824"/>
            <a:ext cx="3382878" cy="639762"/>
          </a:xfrm>
          <a:solidFill>
            <a:schemeClr val="accent4">
              <a:lumMod val="60000"/>
              <a:lumOff val="40000"/>
            </a:schemeClr>
          </a:solidFill>
        </p:spPr>
        <p:txBody>
          <a:bodyPr anchor="b"/>
          <a:lstStyle>
            <a:lvl1pPr marL="92075"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 Information</a:t>
            </a:r>
          </a:p>
        </p:txBody>
      </p:sp>
      <p:sp>
        <p:nvSpPr>
          <p:cNvPr id="13" name="Content Placeholder 3"/>
          <p:cNvSpPr>
            <a:spLocks noGrp="1"/>
          </p:cNvSpPr>
          <p:nvPr>
            <p:ph sz="half" idx="2"/>
          </p:nvPr>
        </p:nvSpPr>
        <p:spPr>
          <a:xfrm>
            <a:off x="5076056" y="2484587"/>
            <a:ext cx="3382878" cy="2744614"/>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0"/>
            <a:endParaRPr lang="en-US" dirty="0"/>
          </a:p>
        </p:txBody>
      </p:sp>
      <p:pic>
        <p:nvPicPr>
          <p:cNvPr id="14" name="Picture 13"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7A8DB-2319-4F03-8EEA-B2787323BDF5}" type="datetime1">
              <a:rPr lang="en-IE" smtClean="0"/>
              <a:pPr/>
              <a:t>28/11/2019</a:t>
            </a:fld>
            <a:endParaRPr lang="en-IE"/>
          </a:p>
        </p:txBody>
      </p:sp>
      <p:sp>
        <p:nvSpPr>
          <p:cNvPr id="3" name="Footer Placeholder 2"/>
          <p:cNvSpPr>
            <a:spLocks noGrp="1"/>
          </p:cNvSpPr>
          <p:nvPr>
            <p:ph type="ftr" sz="quarter" idx="11"/>
          </p:nvPr>
        </p:nvSpPr>
        <p:spPr/>
        <p:txBody>
          <a:bodyPr/>
          <a:lstStyle/>
          <a:p>
            <a:r>
              <a:rPr lang="en-IE"/>
              <a:t>Module name + number</a:t>
            </a:r>
          </a:p>
        </p:txBody>
      </p:sp>
      <p:sp>
        <p:nvSpPr>
          <p:cNvPr id="4" name="Slide Number Placeholder 3"/>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E01D4-073C-47E7-A5A4-E52D585B1955}" type="datetime1">
              <a:rPr lang="en-IE" smtClean="0"/>
              <a:pPr/>
              <a:t>28/11/2019</a:t>
            </a:fld>
            <a:endParaRPr lang="en-IE"/>
          </a:p>
        </p:txBody>
      </p:sp>
      <p:sp>
        <p:nvSpPr>
          <p:cNvPr id="5" name="Footer Placeholder 4"/>
          <p:cNvSpPr>
            <a:spLocks noGrp="1"/>
          </p:cNvSpPr>
          <p:nvPr>
            <p:ph type="ftr" sz="quarter" idx="3"/>
          </p:nvPr>
        </p:nvSpPr>
        <p:spPr>
          <a:xfrm>
            <a:off x="2606040" y="6356350"/>
            <a:ext cx="43422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Module name + number</a:t>
            </a: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BDDF610-95E4-4D46-B96C-4D9FBF39C128}"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4" r:id="rId4"/>
    <p:sldLayoutId id="2147483660" r:id="rId5"/>
    <p:sldLayoutId id="2147483662" r:id="rId6"/>
    <p:sldLayoutId id="2147483654" r:id="rId7"/>
    <p:sldLayoutId id="2147483663"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docsroom/documents/25612"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ec.europa.eu/environment/gpp/eu_public_directives_el.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cea.org.cy/" TargetMode="External"/><Relationship Id="rId3" Type="http://schemas.openxmlformats.org/officeDocument/2006/relationships/image" Target="../media/image22.png"/><Relationship Id="rId7" Type="http://schemas.openxmlformats.org/officeDocument/2006/relationships/hyperlink" Target="http://www.moa.gov.cy/moa/environment/environmentnew.nsf/index_gr/index_gr?opendocume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ec.europa.eu/environment/gpp/index_en.htm" TargetMode="External"/><Relationship Id="rId5" Type="http://schemas.openxmlformats.org/officeDocument/2006/relationships/hyperlink" Target="http://ec.europa.eu/environment/gpp/eu_gpp_criteria_el.htm" TargetMode="External"/><Relationship Id="rId4" Type="http://schemas.openxmlformats.org/officeDocument/2006/relationships/hyperlink" Target="http://ec.europa.eu/environment/gpp/buying_handbook_el.htm" TargetMode="External"/><Relationship Id="rId9" Type="http://schemas.openxmlformats.org/officeDocument/2006/relationships/hyperlink" Target="http://ec.europa.eu/environment/gpp/index_el.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ea.org.cy/" TargetMode="External"/><Relationship Id="rId7" Type="http://schemas.openxmlformats.org/officeDocument/2006/relationships/hyperlink" Target="https://www.linkedin.com/company/cyprus-energy-agency" TargetMode="External"/><Relationship Id="rId2" Type="http://schemas.openxmlformats.org/officeDocument/2006/relationships/hyperlink" Target="mailto:Savvas.vlachos@cea.org.cy" TargetMode="External"/><Relationship Id="rId1" Type="http://schemas.openxmlformats.org/officeDocument/2006/relationships/slideLayout" Target="../slideLayouts/slideLayout8.xml"/><Relationship Id="rId6" Type="http://schemas.openxmlformats.org/officeDocument/2006/relationships/hyperlink" Target="https://www.instagram.com/cyenergyagency/" TargetMode="External"/><Relationship Id="rId5" Type="http://schemas.openxmlformats.org/officeDocument/2006/relationships/hyperlink" Target="https://twitter.com/CyEnergyAgency" TargetMode="External"/><Relationship Id="rId4" Type="http://schemas.openxmlformats.org/officeDocument/2006/relationships/hyperlink" Target="https://www.facebook.com/Cyprus-Energy-Agency-37868779222294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l-GR" sz="2800" noProof="0" dirty="0">
                <a:latin typeface="PF DinDisplay Pro Light" panose="02000506000000020004" pitchFamily="2" charset="0"/>
              </a:rPr>
              <a:t>Δέσμη Εκπαιδευτικών Εργαλείων για την ΠΔΣ</a:t>
            </a:r>
            <a:br>
              <a:rPr lang="el-GR" sz="2400" noProof="0" dirty="0">
                <a:latin typeface="PF DinDisplay Pro Light" panose="02000506000000020004" pitchFamily="2" charset="0"/>
              </a:rPr>
            </a:br>
            <a:r>
              <a:rPr lang="el-GR" sz="2400" i="1" noProof="0" dirty="0">
                <a:latin typeface="PF DinDisplay Pro Light" panose="02000506000000020004" pitchFamily="2" charset="0"/>
              </a:rPr>
              <a:t>1. Πράσινες Δημόσιες Συμβάσεις (ΠΔΣ) – Εισαγωγή</a:t>
            </a:r>
          </a:p>
        </p:txBody>
      </p:sp>
      <p:pic>
        <p:nvPicPr>
          <p:cNvPr id="8" name="Picture 7" descr="A picture containing drawing&#10;&#10;Description automatically generated">
            <a:extLst>
              <a:ext uri="{FF2B5EF4-FFF2-40B4-BE49-F238E27FC236}">
                <a16:creationId xmlns:a16="http://schemas.microsoft.com/office/drawing/2014/main" id="{CE5C4CFE-BF56-4D03-AAB5-F799DC3EC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5373214"/>
            <a:ext cx="1584176" cy="775012"/>
          </a:xfrm>
          <a:prstGeom prst="rect">
            <a:avLst/>
          </a:prstGeom>
        </p:spPr>
      </p:pic>
      <p:sp>
        <p:nvSpPr>
          <p:cNvPr id="9" name="Rectangle 8">
            <a:extLst>
              <a:ext uri="{FF2B5EF4-FFF2-40B4-BE49-F238E27FC236}">
                <a16:creationId xmlns:a16="http://schemas.microsoft.com/office/drawing/2014/main" id="{2EC040B1-57C9-4ABD-89FC-AD788693F9A4}"/>
              </a:ext>
            </a:extLst>
          </p:cNvPr>
          <p:cNvSpPr/>
          <p:nvPr/>
        </p:nvSpPr>
        <p:spPr>
          <a:xfrm>
            <a:off x="2987912" y="5437555"/>
            <a:ext cx="1584088" cy="646331"/>
          </a:xfrm>
          <a:prstGeom prst="rect">
            <a:avLst/>
          </a:prstGeom>
        </p:spPr>
        <p:txBody>
          <a:bodyPr wrap="none">
            <a:spAutoFit/>
          </a:bodyPr>
          <a:lstStyle/>
          <a:p>
            <a:r>
              <a:rPr lang="el-GR" dirty="0">
                <a:solidFill>
                  <a:schemeClr val="bg1"/>
                </a:solidFill>
                <a:latin typeface="PF DinDisplay Pro Light" panose="02000506000000020004" pitchFamily="2" charset="0"/>
                <a:ea typeface="Meiryo UI" panose="020B0604030504040204" pitchFamily="34" charset="-128"/>
              </a:rPr>
              <a:t>Σάββας Βλάχος</a:t>
            </a:r>
          </a:p>
          <a:p>
            <a:r>
              <a:rPr lang="el-GR" dirty="0">
                <a:solidFill>
                  <a:schemeClr val="bg1"/>
                </a:solidFill>
                <a:latin typeface="PF DinDisplay Pro Light" panose="02000506000000020004" pitchFamily="2" charset="0"/>
                <a:ea typeface="Meiryo UI" panose="020B0604030504040204" pitchFamily="34" charset="-128"/>
              </a:rPr>
              <a:t>Διευθυντής</a:t>
            </a:r>
            <a:endParaRPr lang="LID4096" dirty="0">
              <a:solidFill>
                <a:schemeClr val="bg1"/>
              </a:solidFill>
              <a:latin typeface="PF DinDisplay Pro Light" panose="02000506000000020004" pitchFamily="2" charset="0"/>
              <a:ea typeface="Meiryo UI" panose="020B060403050404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7776864" cy="3240360"/>
          </a:xfrm>
          <a:ln>
            <a:noFill/>
          </a:ln>
        </p:spPr>
        <p:txBody>
          <a:bodyPr>
            <a:normAutofit fontScale="92500" lnSpcReduction="20000"/>
          </a:bodyPr>
          <a:lstStyle/>
          <a:p>
            <a:pPr marL="0" indent="0">
              <a:buNone/>
            </a:pPr>
            <a:r>
              <a:rPr lang="el-GR" sz="2600" b="1" noProof="0" dirty="0">
                <a:latin typeface="PF DinDisplay Pro Light" panose="02000506000000020004" pitchFamily="2" charset="0"/>
              </a:rPr>
              <a:t>Ανακοίνωση της Ευρωπαϊκής Επιτροπής (2017): </a:t>
            </a:r>
            <a:r>
              <a:rPr lang="el-GR" sz="2600" b="1" noProof="0" dirty="0">
                <a:solidFill>
                  <a:srgbClr val="008A88"/>
                </a:solidFill>
                <a:latin typeface="PF DinDisplay Pro Light" panose="02000506000000020004" pitchFamily="2" charset="0"/>
                <a:hlinkClick r:id="rId3"/>
              </a:rPr>
              <a:t>Να γίνουν οι δημόσιες συμβάσεις προμηθειών αποτελεσματικές μέσα στην Ευρώπη και για την Ευρώπη</a:t>
            </a:r>
            <a:r>
              <a:rPr lang="el-GR" sz="2600" b="1" noProof="0" dirty="0">
                <a:solidFill>
                  <a:srgbClr val="008A88"/>
                </a:solidFill>
                <a:latin typeface="PF DinDisplay Pro Light" panose="02000506000000020004" pitchFamily="2" charset="0"/>
              </a:rPr>
              <a:t> </a:t>
            </a:r>
            <a:r>
              <a:rPr lang="el-GR" sz="2600" noProof="0" dirty="0">
                <a:latin typeface="PF DinDisplay Pro Light" panose="02000506000000020004" pitchFamily="2" charset="0"/>
              </a:rPr>
              <a:t>– οι βασικές προτεραιότητες είναι μεταξύ άλλων:</a:t>
            </a:r>
          </a:p>
          <a:p>
            <a:pPr marL="533400" indent="-266700">
              <a:spcAft>
                <a:spcPts val="600"/>
              </a:spcAft>
            </a:pPr>
            <a:r>
              <a:rPr lang="el-GR" sz="2600" dirty="0">
                <a:latin typeface="PF DinDisplay Pro Light" panose="02000506000000020004" pitchFamily="2" charset="0"/>
              </a:rPr>
              <a:t>Η διασφάλιση ευρύτερης χρήσης καινοτόμων, πράσινων και κοινωνικών δημόσιων συμβάσεων</a:t>
            </a:r>
          </a:p>
          <a:p>
            <a:pPr marL="533400" indent="-266700">
              <a:spcAft>
                <a:spcPts val="600"/>
              </a:spcAft>
            </a:pPr>
            <a:r>
              <a:rPr lang="el-GR" sz="2600" dirty="0">
                <a:latin typeface="PF DinDisplay Pro Light" panose="02000506000000020004" pitchFamily="2" charset="0"/>
              </a:rPr>
              <a:t>Αύξηση των επαγγελματικών προσόντων των φορέων και ατόμων που προκηρύσσουν ή διαχειρίζονται δημόσιες συμβάσεις</a:t>
            </a:r>
            <a:endParaRPr lang="en-US" sz="2600" dirty="0">
              <a:latin typeface="PF DinDisplay Pro Light" panose="02000506000000020004" pitchFamily="2" charset="0"/>
            </a:endParaRP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10</a:t>
            </a:fld>
            <a:endParaRPr lang="en-IE">
              <a:latin typeface="PF DinDisplay Pro Light" panose="02000506000000020004" pitchFamily="2" charset="0"/>
            </a:endParaRPr>
          </a:p>
        </p:txBody>
      </p:sp>
      <p:sp>
        <p:nvSpPr>
          <p:cNvPr id="5" name="Title 4"/>
          <p:cNvSpPr>
            <a:spLocks noGrp="1"/>
          </p:cNvSpPr>
          <p:nvPr>
            <p:ph type="title"/>
          </p:nvPr>
        </p:nvSpPr>
        <p:spPr>
          <a:xfrm>
            <a:off x="467544" y="188640"/>
            <a:ext cx="8003232" cy="850106"/>
          </a:xfrm>
        </p:spPr>
        <p:txBody>
          <a:bodyPr/>
          <a:lstStyle/>
          <a:p>
            <a:r>
              <a:rPr lang="el-GR" dirty="0">
                <a:latin typeface="PF DinDisplay Pro Light" panose="02000506000000020004" pitchFamily="2" charset="0"/>
              </a:rPr>
              <a:t>Πολιτική της ΕΕ για τις ΠΔΣ </a:t>
            </a:r>
            <a:br>
              <a:rPr lang="el-GR" dirty="0">
                <a:latin typeface="PF DinDisplay Pro Light" panose="02000506000000020004" pitchFamily="2" charset="0"/>
              </a:rPr>
            </a:br>
            <a:r>
              <a:rPr lang="el-GR" dirty="0">
                <a:latin typeface="PF DinDisplay Pro Light" panose="02000506000000020004" pitchFamily="2" charset="0"/>
              </a:rPr>
              <a:t>&amp; Κανονιστικό Πλαίσιο</a:t>
            </a:r>
          </a:p>
        </p:txBody>
      </p:sp>
      <p:sp>
        <p:nvSpPr>
          <p:cNvPr id="10" name="Content Placeholder 1"/>
          <p:cNvSpPr>
            <a:spLocks noGrp="1"/>
          </p:cNvSpPr>
          <p:nvPr>
            <p:ph idx="1"/>
          </p:nvPr>
        </p:nvSpPr>
        <p:spPr>
          <a:xfrm>
            <a:off x="467544" y="4149080"/>
            <a:ext cx="7776864" cy="3240360"/>
          </a:xfrm>
          <a:ln>
            <a:noFill/>
          </a:ln>
        </p:spPr>
        <p:txBody>
          <a:bodyPr>
            <a:normAutofit/>
          </a:bodyPr>
          <a:lstStyle/>
          <a:p>
            <a:pPr marL="0" indent="0" algn="r">
              <a:buNone/>
            </a:pPr>
            <a:r>
              <a:rPr lang="el-GR" sz="2600" b="1" noProof="0" dirty="0">
                <a:latin typeface="PF DinDisplay Pro Light" panose="02000506000000020004" pitchFamily="2" charset="0"/>
                <a:hlinkClick r:id="rId4"/>
              </a:rPr>
              <a:t>Αναθεώρηση οδηγιών για τις δημόσιες συμβάσεις</a:t>
            </a:r>
            <a:r>
              <a:rPr lang="el-GR" sz="2600" b="1" noProof="0" dirty="0">
                <a:latin typeface="PF DinDisplay Pro Light" panose="02000506000000020004" pitchFamily="2" charset="0"/>
              </a:rPr>
              <a:t> (2014) </a:t>
            </a:r>
          </a:p>
          <a:p>
            <a:pPr marL="0" indent="0" algn="r">
              <a:buNone/>
            </a:pPr>
            <a:r>
              <a:rPr lang="el-GR" sz="2600" dirty="0">
                <a:latin typeface="PF DinDisplay Pro Light" panose="02000506000000020004" pitchFamily="2" charset="0"/>
              </a:rPr>
              <a:t>βασικός στόχος είναι η διευκόλυνση και η διασφάλιση ευρύτερης ένταξης κοινών κοινωνικών στόχων στη διαδικασία ανάθεσης δημόσιων συμβάσεων.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132856"/>
            <a:ext cx="3605572" cy="3576885"/>
          </a:xfrm>
        </p:spPr>
        <p:txBody>
          <a:bodyPr>
            <a:normAutofit fontScale="77500" lnSpcReduction="20000"/>
          </a:bodyPr>
          <a:lstStyle/>
          <a:p>
            <a:r>
              <a:rPr lang="el-GR" sz="2400" noProof="0" dirty="0">
                <a:latin typeface="PF DinDisplay Pro Light" panose="02000506000000020004" pitchFamily="2" charset="0"/>
              </a:rPr>
              <a:t>Σύμβαση τροφοδοσίας για 300 εγκαταστάσεις (490 000 μαθητές)</a:t>
            </a:r>
          </a:p>
          <a:p>
            <a:r>
              <a:rPr lang="el-GR" sz="2400" dirty="0">
                <a:latin typeface="PF DinDisplay Pro Light" panose="02000506000000020004" pitchFamily="2" charset="0"/>
              </a:rPr>
              <a:t>Τουλάχιστον 50 % οργανικής παραγωγής (90-100 % για προϊόντα κρέατος και 100 % για αυγά)</a:t>
            </a:r>
          </a:p>
          <a:p>
            <a:r>
              <a:rPr lang="el-GR" sz="2400" dirty="0">
                <a:latin typeface="PF DinDisplay Pro Light" panose="02000506000000020004" pitchFamily="2" charset="0"/>
              </a:rPr>
              <a:t>Ψάρι από πιστοποιημένες βιώσιμες πηγές </a:t>
            </a:r>
          </a:p>
          <a:p>
            <a:r>
              <a:rPr lang="el-GR" sz="2400" dirty="0">
                <a:latin typeface="PF DinDisplay Pro Light" panose="02000506000000020004" pitchFamily="2" charset="0"/>
              </a:rPr>
              <a:t>Η σύμβαση απονεμήθηκε 40 % με βάση την τιμή, 50 % με βάση την ποικιλία και τη γεύση, 10 % με βάση άλλους περιβαλλοντικούς παράγοντες</a:t>
            </a: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11</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dirty="0">
                <a:latin typeface="PF DinDisplay Pro Light" panose="02000506000000020004" pitchFamily="2" charset="0"/>
              </a:rPr>
              <a:t>Οι ΠΔΣ </a:t>
            </a:r>
            <a:r>
              <a:rPr lang="el-GR" noProof="0" dirty="0">
                <a:latin typeface="PF DinDisplay Pro Light" panose="02000506000000020004" pitchFamily="2" charset="0"/>
              </a:rPr>
              <a:t>στην πράξη: Μόναχο (2017)</a:t>
            </a:r>
          </a:p>
        </p:txBody>
      </p:sp>
      <p:sp>
        <p:nvSpPr>
          <p:cNvPr id="6" name="Text Placeholder 5"/>
          <p:cNvSpPr>
            <a:spLocks noGrp="1"/>
          </p:cNvSpPr>
          <p:nvPr>
            <p:ph type="body" sz="quarter" idx="13"/>
          </p:nvPr>
        </p:nvSpPr>
        <p:spPr>
          <a:xfrm>
            <a:off x="107504" y="1053530"/>
            <a:ext cx="5878996" cy="575270"/>
          </a:xfrm>
        </p:spPr>
        <p:txBody>
          <a:bodyPr/>
          <a:lstStyle/>
          <a:p>
            <a:r>
              <a:rPr lang="el-GR" noProof="0" dirty="0">
                <a:latin typeface="PF DinDisplay Pro Light" panose="02000506000000020004" pitchFamily="2" charset="0"/>
              </a:rPr>
              <a:t>	Οργανικά και διατροφικά ισορροπημένα τρόφιμα για σχολεία</a:t>
            </a:r>
          </a:p>
        </p:txBody>
      </p:sp>
      <p:pic>
        <p:nvPicPr>
          <p:cNvPr id="1029" name="Picture 5"/>
          <p:cNvPicPr>
            <a:picLocks noChangeAspect="1" noChangeArrowheads="1"/>
          </p:cNvPicPr>
          <p:nvPr/>
        </p:nvPicPr>
        <p:blipFill rotWithShape="1">
          <a:blip r:embed="rId3" cstate="print"/>
          <a:srcRect r="15562"/>
          <a:stretch/>
        </p:blipFill>
        <p:spPr bwMode="auto">
          <a:xfrm>
            <a:off x="4283969" y="2132856"/>
            <a:ext cx="4104456" cy="345638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857" y="1205866"/>
            <a:ext cx="7729551" cy="2655182"/>
          </a:xfrm>
        </p:spPr>
        <p:txBody>
          <a:bodyPr>
            <a:normAutofit fontScale="85000" lnSpcReduction="10000"/>
          </a:bodyPr>
          <a:lstStyle/>
          <a:p>
            <a:r>
              <a:rPr lang="el-GR" sz="2400" noProof="0" dirty="0">
                <a:latin typeface="PF DinDisplay Pro Light" panose="02000506000000020004" pitchFamily="2" charset="0"/>
              </a:rPr>
              <a:t>Προσέγγιση κυκλικής δημόσιας σύμβασης για την ανακαίνιση του Δημαρχείου</a:t>
            </a:r>
          </a:p>
          <a:p>
            <a:r>
              <a:rPr lang="el-GR" sz="2400" noProof="0" dirty="0">
                <a:latin typeface="PF DinDisplay Pro Light" panose="02000506000000020004" pitchFamily="2" charset="0"/>
              </a:rPr>
              <a:t>Τα είδη επίπλωσης έπρεπε να υποδεικνύουν τη σύνθεση και την προέλευση όλων των υλικών και πώς θα επαναχρησιμοποιηθούν μετά τη διάρκεια ζωής του προϊόντος (μέρος του ολλανδικού προγράμματος ReNtry) </a:t>
            </a:r>
            <a:endParaRPr lang="en-GB" sz="2400" noProof="0" dirty="0">
              <a:latin typeface="PF DinDisplay Pro Light" panose="02000506000000020004" pitchFamily="2" charset="0"/>
            </a:endParaRPr>
          </a:p>
          <a:p>
            <a:r>
              <a:rPr lang="el-GR" sz="2400" dirty="0">
                <a:latin typeface="PF DinDisplay Pro Light" panose="02000506000000020004" pitchFamily="2" charset="0"/>
              </a:rPr>
              <a:t>Δεν χρησιμοποιήθηκαν τοξικά υλικά ούτε προσωρινή συσκευασία</a:t>
            </a:r>
          </a:p>
          <a:p>
            <a:r>
              <a:rPr lang="el-GR" sz="2400" dirty="0">
                <a:latin typeface="PF DinDisplay Pro Light" panose="02000506000000020004" pitchFamily="2" charset="0"/>
              </a:rPr>
              <a:t>Οι τιμές δεν κυμαίνονταν σε υψηλότερα επίπεδα από τα συνηθισμένα </a:t>
            </a: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12</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dirty="0">
                <a:latin typeface="PF DinDisplay Pro Light" panose="02000506000000020004" pitchFamily="2" charset="0"/>
              </a:rPr>
              <a:t>Οι ΠΔΣ στην πράξη: </a:t>
            </a:r>
            <a:r>
              <a:rPr lang="el-GR" noProof="0" dirty="0" err="1">
                <a:latin typeface="PF DinDisplay Pro Light" panose="02000506000000020004" pitchFamily="2" charset="0"/>
              </a:rPr>
              <a:t>Wageningen</a:t>
            </a:r>
            <a:r>
              <a:rPr lang="el-GR" noProof="0" dirty="0">
                <a:latin typeface="PF DinDisplay Pro Light" panose="02000506000000020004" pitchFamily="2" charset="0"/>
              </a:rPr>
              <a:t> (2016)</a:t>
            </a:r>
          </a:p>
        </p:txBody>
      </p:sp>
      <p:pic>
        <p:nvPicPr>
          <p:cNvPr id="2050" name="Picture 2"/>
          <p:cNvPicPr>
            <a:picLocks noChangeAspect="1" noChangeArrowheads="1"/>
          </p:cNvPicPr>
          <p:nvPr/>
        </p:nvPicPr>
        <p:blipFill rotWithShape="1">
          <a:blip r:embed="rId3" cstate="print"/>
          <a:srcRect l="2893" t="20458" r="4106" b="38556"/>
          <a:stretch/>
        </p:blipFill>
        <p:spPr bwMode="auto">
          <a:xfrm>
            <a:off x="539552" y="3861048"/>
            <a:ext cx="7609700" cy="2232248"/>
          </a:xfrm>
          <a:prstGeom prst="rect">
            <a:avLst/>
          </a:prstGeom>
          <a:noFill/>
          <a:ln w="9525">
            <a:noFill/>
            <a:miter lim="800000"/>
            <a:headEnd/>
            <a:tailEnd/>
          </a:ln>
        </p:spPr>
      </p:pic>
      <p:sp>
        <p:nvSpPr>
          <p:cNvPr id="11" name="Rectangle 10">
            <a:extLst>
              <a:ext uri="{FF2B5EF4-FFF2-40B4-BE49-F238E27FC236}">
                <a16:creationId xmlns:a16="http://schemas.microsoft.com/office/drawing/2014/main" id="{EABCBB6F-697A-4A85-91E0-D2AB77A48B4D}"/>
              </a:ext>
            </a:extLst>
          </p:cNvPr>
          <p:cNvSpPr/>
          <p:nvPr/>
        </p:nvSpPr>
        <p:spPr>
          <a:xfrm>
            <a:off x="539552" y="3861048"/>
            <a:ext cx="1800200" cy="2232248"/>
          </a:xfrm>
          <a:prstGeom prst="rect">
            <a:avLst/>
          </a:prstGeom>
          <a:solidFill>
            <a:schemeClr val="tx1">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ext Placeholder 5"/>
          <p:cNvSpPr>
            <a:spLocks noGrp="1"/>
          </p:cNvSpPr>
          <p:nvPr>
            <p:ph type="body" sz="quarter" idx="13"/>
          </p:nvPr>
        </p:nvSpPr>
        <p:spPr>
          <a:xfrm>
            <a:off x="359532" y="4005064"/>
            <a:ext cx="2160240" cy="850106"/>
          </a:xfrm>
        </p:spPr>
        <p:txBody>
          <a:bodyPr/>
          <a:lstStyle/>
          <a:p>
            <a:r>
              <a:rPr lang="en-GB" noProof="0" dirty="0">
                <a:solidFill>
                  <a:schemeClr val="bg1"/>
                </a:solidFill>
                <a:latin typeface="PF DinDisplay Pro Light" panose="02000506000000020004" pitchFamily="2" charset="0"/>
              </a:rPr>
              <a:t>	</a:t>
            </a:r>
            <a:r>
              <a:rPr lang="el-GR" noProof="0" dirty="0">
                <a:solidFill>
                  <a:schemeClr val="bg1"/>
                </a:solidFill>
                <a:latin typeface="PF DinDisplay Pro Light" panose="02000506000000020004" pitchFamily="2" charset="0"/>
              </a:rPr>
              <a:t>Κυκλική δημόσια σύμβαση για έπιπλα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srcRect r="13238"/>
          <a:stretch/>
        </p:blipFill>
        <p:spPr bwMode="auto">
          <a:xfrm>
            <a:off x="3950857" y="2703102"/>
            <a:ext cx="4195883" cy="3244734"/>
          </a:xfrm>
          <a:prstGeom prst="rect">
            <a:avLst/>
          </a:prstGeom>
          <a:noFill/>
          <a:ln w="9525">
            <a:noFill/>
            <a:miter lim="800000"/>
            <a:headEnd/>
            <a:tailEnd/>
          </a:ln>
        </p:spPr>
      </p:pic>
      <p:sp>
        <p:nvSpPr>
          <p:cNvPr id="9" name="Rectangle 8">
            <a:extLst>
              <a:ext uri="{FF2B5EF4-FFF2-40B4-BE49-F238E27FC236}">
                <a16:creationId xmlns:a16="http://schemas.microsoft.com/office/drawing/2014/main" id="{E838B6F6-67BD-4E07-97C5-1763D0D17F66}"/>
              </a:ext>
            </a:extLst>
          </p:cNvPr>
          <p:cNvSpPr/>
          <p:nvPr/>
        </p:nvSpPr>
        <p:spPr>
          <a:xfrm>
            <a:off x="3950857" y="1628800"/>
            <a:ext cx="4195883" cy="1074302"/>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Content Placeholder 1"/>
          <p:cNvSpPr>
            <a:spLocks noGrp="1"/>
          </p:cNvSpPr>
          <p:nvPr>
            <p:ph idx="1"/>
          </p:nvPr>
        </p:nvSpPr>
        <p:spPr>
          <a:xfrm>
            <a:off x="323528" y="1519047"/>
            <a:ext cx="3528391" cy="3422121"/>
          </a:xfrm>
        </p:spPr>
        <p:txBody>
          <a:bodyPr>
            <a:noAutofit/>
          </a:bodyPr>
          <a:lstStyle/>
          <a:p>
            <a:r>
              <a:rPr lang="el-GR" sz="1800" noProof="0" dirty="0">
                <a:latin typeface="PF DinDisplay Pro Light" panose="02000506000000020004" pitchFamily="2" charset="0"/>
              </a:rPr>
              <a:t>Η πόλη </a:t>
            </a:r>
            <a:r>
              <a:rPr lang="el-GR" sz="1800" noProof="0" dirty="0" err="1">
                <a:latin typeface="PF DinDisplay Pro Light" panose="02000506000000020004" pitchFamily="2" charset="0"/>
              </a:rPr>
              <a:t>Βάασα</a:t>
            </a:r>
            <a:r>
              <a:rPr lang="el-GR" sz="1800" noProof="0" dirty="0">
                <a:latin typeface="PF DinDisplay Pro Light" panose="02000506000000020004" pitchFamily="2" charset="0"/>
              </a:rPr>
              <a:t> </a:t>
            </a:r>
            <a:r>
              <a:rPr lang="el-GR" sz="1800" dirty="0">
                <a:latin typeface="PF DinDisplay Pro Light" panose="02000506000000020004" pitchFamily="2" charset="0"/>
              </a:rPr>
              <a:t>έχει </a:t>
            </a:r>
            <a:r>
              <a:rPr lang="el-GR" sz="1800" noProof="0" dirty="0">
                <a:latin typeface="PF DinDisplay Pro Light" panose="02000506000000020004" pitchFamily="2" charset="0"/>
              </a:rPr>
              <a:t>στόχο να είναι κλιματικά ουδέτερη μέχρι το 2035</a:t>
            </a:r>
          </a:p>
          <a:p>
            <a:r>
              <a:rPr lang="el-GR" sz="1800" noProof="0" dirty="0">
                <a:latin typeface="PF DinDisplay Pro Light" panose="02000506000000020004" pitchFamily="2" charset="0"/>
              </a:rPr>
              <a:t>Αγοράστηκαν 12 νέα λεωφορεία που κινούνται με βιοαέριο, σε συνδυασμό με υπηρεσίες συντήρησης</a:t>
            </a:r>
          </a:p>
          <a:p>
            <a:r>
              <a:rPr lang="el-GR" sz="1800" dirty="0">
                <a:latin typeface="PF DinDisplay Pro Light" panose="02000506000000020004" pitchFamily="2" charset="0"/>
              </a:rPr>
              <a:t>Το βιοαέριο παράγεται από τοπική εταιρεία διαχείρισης αποβλήτων με τη χρήση ιλύος καθαρισμού λυμάτων</a:t>
            </a:r>
            <a:endParaRPr lang="en-GB" sz="1800" dirty="0">
              <a:latin typeface="PF DinDisplay Pro Light" panose="02000506000000020004" pitchFamily="2" charset="0"/>
            </a:endParaRPr>
          </a:p>
          <a:p>
            <a:r>
              <a:rPr lang="el-GR" sz="1800" dirty="0">
                <a:latin typeface="PF DinDisplay Pro Light" panose="02000506000000020004" pitchFamily="2" charset="0"/>
              </a:rPr>
              <a:t>15 % υψηλότερο κόστος από τα λεωφορεία που κινούνται με ντίζελ – αλλά το κόστος των καυσίμων παρέμεινε στην περιφερειακή οικονομία</a:t>
            </a:r>
          </a:p>
          <a:p>
            <a:endParaRPr lang="el-GR" sz="1800" dirty="0">
              <a:latin typeface="PF DinDisplay Pro Light" panose="02000506000000020004" pitchFamily="2" charset="0"/>
            </a:endParaRP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13</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dirty="0">
                <a:latin typeface="PF DinDisplay Pro Light" panose="02000506000000020004" pitchFamily="2" charset="0"/>
              </a:rPr>
              <a:t>Οι ΠΔΣ </a:t>
            </a:r>
            <a:r>
              <a:rPr lang="el-GR" noProof="0" dirty="0">
                <a:latin typeface="PF DinDisplay Pro Light" panose="02000506000000020004" pitchFamily="2" charset="0"/>
              </a:rPr>
              <a:t>στην πράξη: </a:t>
            </a:r>
            <a:r>
              <a:rPr lang="el-GR" noProof="0" dirty="0" err="1">
                <a:latin typeface="PF DinDisplay Pro Light" panose="02000506000000020004" pitchFamily="2" charset="0"/>
              </a:rPr>
              <a:t>Βάασα</a:t>
            </a:r>
            <a:r>
              <a:rPr lang="el-GR" noProof="0" dirty="0">
                <a:latin typeface="PF DinDisplay Pro Light" panose="02000506000000020004" pitchFamily="2" charset="0"/>
              </a:rPr>
              <a:t> (2014)</a:t>
            </a:r>
          </a:p>
        </p:txBody>
      </p:sp>
      <p:sp>
        <p:nvSpPr>
          <p:cNvPr id="10" name="TextBox 9"/>
          <p:cNvSpPr txBox="1"/>
          <p:nvPr/>
        </p:nvSpPr>
        <p:spPr>
          <a:xfrm>
            <a:off x="6804248" y="6021288"/>
            <a:ext cx="3168352" cy="261610"/>
          </a:xfrm>
          <a:prstGeom prst="rect">
            <a:avLst/>
          </a:prstGeom>
          <a:noFill/>
        </p:spPr>
        <p:txBody>
          <a:bodyPr wrap="square" rtlCol="0">
            <a:spAutoFit/>
          </a:bodyPr>
          <a:lstStyle/>
          <a:p>
            <a:r>
              <a:rPr lang="el-GR" sz="1100" dirty="0">
                <a:latin typeface="PF DinDisplay Pro Light" panose="02000506000000020004" pitchFamily="2" charset="0"/>
              </a:rPr>
              <a:t>Εικόνα: Η πόλη </a:t>
            </a:r>
            <a:r>
              <a:rPr lang="el-GR" sz="1100" dirty="0" err="1">
                <a:latin typeface="PF DinDisplay Pro Light" panose="02000506000000020004" pitchFamily="2" charset="0"/>
              </a:rPr>
              <a:t>Βάασα</a:t>
            </a:r>
            <a:endParaRPr lang="el-GR" sz="1100" dirty="0">
              <a:latin typeface="PF DinDisplay Pro Light" panose="02000506000000020004" pitchFamily="2" charset="0"/>
            </a:endParaRPr>
          </a:p>
        </p:txBody>
      </p:sp>
      <p:sp>
        <p:nvSpPr>
          <p:cNvPr id="6" name="Text Placeholder 5"/>
          <p:cNvSpPr>
            <a:spLocks noGrp="1"/>
          </p:cNvSpPr>
          <p:nvPr>
            <p:ph type="body" sz="quarter" idx="13"/>
          </p:nvPr>
        </p:nvSpPr>
        <p:spPr>
          <a:xfrm>
            <a:off x="4283968" y="1708711"/>
            <a:ext cx="3862772" cy="575270"/>
          </a:xfrm>
        </p:spPr>
        <p:txBody>
          <a:bodyPr/>
          <a:lstStyle/>
          <a:p>
            <a:pPr algn="r"/>
            <a:r>
              <a:rPr lang="el-GR" noProof="0" dirty="0">
                <a:solidFill>
                  <a:schemeClr val="bg1"/>
                </a:solidFill>
                <a:latin typeface="PF DinDisplay Pro Light" panose="02000506000000020004" pitchFamily="2" charset="0"/>
              </a:rPr>
              <a:t>	Ανάκτηση βιοαερίου για τις δημόσιες μεταφορές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a:xfrm>
            <a:off x="2606040" y="6356350"/>
            <a:ext cx="4342224" cy="365125"/>
          </a:xfrm>
        </p:spPr>
        <p:txBody>
          <a:bodyPr/>
          <a:lstStyle/>
          <a:p>
            <a:r>
              <a:rPr lang="el-GR" dirty="0">
                <a:latin typeface="PF DinDisplay Pro Light" panose="02000506000000020004" pitchFamily="2" charset="0"/>
              </a:rPr>
              <a:t>Ενότητα 1: Εισαγωγή</a:t>
            </a:r>
          </a:p>
        </p:txBody>
      </p:sp>
      <p:sp>
        <p:nvSpPr>
          <p:cNvPr id="4" name="Title 3"/>
          <p:cNvSpPr>
            <a:spLocks noGrp="1"/>
          </p:cNvSpPr>
          <p:nvPr>
            <p:ph type="title"/>
          </p:nvPr>
        </p:nvSpPr>
        <p:spPr>
          <a:xfrm>
            <a:off x="457200" y="274638"/>
            <a:ext cx="8003232" cy="850106"/>
          </a:xfrm>
        </p:spPr>
        <p:txBody>
          <a:bodyPr>
            <a:normAutofit/>
          </a:bodyPr>
          <a:lstStyle/>
          <a:p>
            <a:pPr algn="l"/>
            <a:r>
              <a:rPr lang="el-GR" sz="3200" noProof="0">
                <a:latin typeface="PF DinDisplay Pro Light" panose="02000506000000020004" pitchFamily="2" charset="0"/>
              </a:rPr>
              <a:t>Περαιτέρω καθοδήγηση και υποστήριξη</a:t>
            </a:r>
          </a:p>
        </p:txBody>
      </p:sp>
      <p:pic>
        <p:nvPicPr>
          <p:cNvPr id="8" name="Picture 7" descr="g46424.png"/>
          <p:cNvPicPr>
            <a:picLocks noChangeAspect="1"/>
          </p:cNvPicPr>
          <p:nvPr/>
        </p:nvPicPr>
        <p:blipFill>
          <a:blip r:embed="rId3" cstate="email">
            <a:lum contrast="10000"/>
          </a:blip>
          <a:srcRect/>
          <a:stretch>
            <a:fillRect/>
          </a:stretch>
        </p:blipFill>
        <p:spPr>
          <a:xfrm rot="5400000">
            <a:off x="107503" y="5500565"/>
            <a:ext cx="1080121" cy="144016"/>
          </a:xfrm>
          <a:prstGeom prst="rect">
            <a:avLst/>
          </a:prstGeom>
          <a:ln w="19050">
            <a:solidFill>
              <a:schemeClr val="bg1"/>
            </a:solidFill>
          </a:ln>
        </p:spPr>
      </p:pic>
      <p:sp>
        <p:nvSpPr>
          <p:cNvPr id="5" name="TextBox 4">
            <a:extLst>
              <a:ext uri="{FF2B5EF4-FFF2-40B4-BE49-F238E27FC236}">
                <a16:creationId xmlns:a16="http://schemas.microsoft.com/office/drawing/2014/main" id="{155D9F63-572E-4214-8DF2-F09B34108BAD}"/>
              </a:ext>
            </a:extLst>
          </p:cNvPr>
          <p:cNvSpPr txBox="1"/>
          <p:nvPr/>
        </p:nvSpPr>
        <p:spPr>
          <a:xfrm>
            <a:off x="575554" y="1282353"/>
            <a:ext cx="7164798" cy="3170099"/>
          </a:xfrm>
          <a:prstGeom prst="rect">
            <a:avLst/>
          </a:prstGeom>
          <a:noFill/>
        </p:spPr>
        <p:txBody>
          <a:bodyPr wrap="square" rtlCol="0">
            <a:spAutoFit/>
          </a:bodyPr>
          <a:lstStyle/>
          <a:p>
            <a:pPr marL="457200" indent="-457200">
              <a:buFont typeface="Arial" panose="020B0604020202020204" pitchFamily="34" charset="0"/>
              <a:buChar char="•"/>
            </a:pPr>
            <a:r>
              <a:rPr lang="el-GR" sz="2000" dirty="0">
                <a:solidFill>
                  <a:srgbClr val="9BB51B"/>
                </a:solidFill>
                <a:latin typeface="PF DinDisplay Pro Light" panose="02000506000000020004" pitchFamily="2" charset="0"/>
                <a:hlinkClick r:id="rId4"/>
              </a:rPr>
              <a:t>Πράσινες αγορές </a:t>
            </a:r>
            <a:r>
              <a:rPr lang="el-GR" sz="2000" dirty="0">
                <a:solidFill>
                  <a:srgbClr val="9BB51B"/>
                </a:solidFill>
                <a:latin typeface="PF DinDisplay Pro Light" panose="02000506000000020004" pitchFamily="2" charset="0"/>
              </a:rPr>
              <a:t>(3</a:t>
            </a:r>
            <a:r>
              <a:rPr lang="el-GR" sz="2000" baseline="30000" dirty="0">
                <a:solidFill>
                  <a:srgbClr val="9BB51B"/>
                </a:solidFill>
                <a:latin typeface="PF DinDisplay Pro Light" panose="02000506000000020004" pitchFamily="2" charset="0"/>
              </a:rPr>
              <a:t>η</a:t>
            </a:r>
            <a:r>
              <a:rPr lang="el-GR" sz="2000" dirty="0">
                <a:solidFill>
                  <a:srgbClr val="9BB51B"/>
                </a:solidFill>
                <a:latin typeface="PF DinDisplay Pro Light" panose="02000506000000020004" pitchFamily="2" charset="0"/>
              </a:rPr>
              <a:t> έκδοση, 2016)</a:t>
            </a:r>
          </a:p>
          <a:p>
            <a:pPr marL="457200" indent="-457200">
              <a:buFont typeface="Arial" panose="020B0604020202020204" pitchFamily="34" charset="0"/>
              <a:buChar char="•"/>
            </a:pPr>
            <a:r>
              <a:rPr lang="el-GR" sz="2000" dirty="0">
                <a:solidFill>
                  <a:srgbClr val="9BB51B"/>
                </a:solidFill>
                <a:latin typeface="PF DinDisplay Pro Light" panose="02000506000000020004" pitchFamily="2" charset="0"/>
                <a:hlinkClick r:id="rId5"/>
              </a:rPr>
              <a:t>Κριτήρια της ΕΕ για την GPP </a:t>
            </a:r>
          </a:p>
          <a:p>
            <a:pPr marL="457200" indent="-457200">
              <a:buFont typeface="Arial" panose="020B0604020202020204" pitchFamily="34" charset="0"/>
              <a:buChar char="•"/>
            </a:pPr>
            <a:r>
              <a:rPr lang="el-GR" sz="2000" dirty="0">
                <a:latin typeface="PF DinDisplay Pro Light" panose="02000506000000020004" pitchFamily="2" charset="0"/>
                <a:hlinkClick r:id="" action="ppaction://noaction"/>
              </a:rPr>
              <a:t>Παραδείγματα ορθής πρακτικής</a:t>
            </a:r>
            <a:endParaRPr lang="el-GR" sz="2000" dirty="0">
              <a:latin typeface="PF DinDisplay Pro Light" panose="02000506000000020004" pitchFamily="2" charset="0"/>
            </a:endParaRPr>
          </a:p>
          <a:p>
            <a:pPr marL="457200" indent="-457200">
              <a:buFont typeface="Arial" panose="020B0604020202020204" pitchFamily="34" charset="0"/>
              <a:buChar char="•"/>
            </a:pPr>
            <a:endParaRPr lang="el-GR" sz="2000" dirty="0">
              <a:latin typeface="PF DinDisplay Pro Light" panose="02000506000000020004" pitchFamily="2" charset="0"/>
            </a:endParaRPr>
          </a:p>
          <a:p>
            <a:pPr>
              <a:spcAft>
                <a:spcPts val="1200"/>
              </a:spcAft>
            </a:pPr>
            <a:r>
              <a:rPr lang="el-GR" sz="2000" dirty="0">
                <a:latin typeface="PF DinDisplay Pro Light" panose="02000506000000020004" pitchFamily="2" charset="0"/>
              </a:rPr>
              <a:t>Επικοινωνήστε ΔΩΡΕΑΝ με το </a:t>
            </a:r>
            <a:r>
              <a:rPr lang="el-GR" sz="2000" b="1" dirty="0">
                <a:latin typeface="PF DinDisplay Pro Light" panose="02000506000000020004" pitchFamily="2" charset="0"/>
                <a:hlinkClick r:id="rId6"/>
              </a:rPr>
              <a:t>Γραφείο Υποστήριξης ΠΔΣ της ΕΕ</a:t>
            </a:r>
            <a:r>
              <a:rPr lang="el-GR" sz="2000" b="1" dirty="0">
                <a:latin typeface="PF DinDisplay Pro Light" panose="02000506000000020004" pitchFamily="2" charset="0"/>
              </a:rPr>
              <a:t>, </a:t>
            </a:r>
            <a:r>
              <a:rPr lang="el-GR" sz="2000" dirty="0">
                <a:latin typeface="PF DinDisplay Pro Light" panose="02000506000000020004" pitchFamily="2" charset="0"/>
              </a:rPr>
              <a:t>για περαιτέρω υποστήριξη σχετικά με τις ΠΔΣ </a:t>
            </a:r>
          </a:p>
          <a:p>
            <a:pPr>
              <a:spcAft>
                <a:spcPts val="1200"/>
              </a:spcAft>
            </a:pPr>
            <a:r>
              <a:rPr lang="el-GR" sz="2000" dirty="0">
                <a:latin typeface="PF DinDisplay Pro Light" panose="02000506000000020004" pitchFamily="2" charset="0"/>
              </a:rPr>
              <a:t>Επικοινωνήστε με το </a:t>
            </a:r>
            <a:r>
              <a:rPr lang="el-GR" sz="2000" b="1" dirty="0">
                <a:latin typeface="PF DinDisplay Pro Light" panose="02000506000000020004" pitchFamily="2" charset="0"/>
                <a:hlinkClick r:id="rId7"/>
              </a:rPr>
              <a:t>Τμήμα Περιβάλλοντος </a:t>
            </a:r>
            <a:r>
              <a:rPr lang="el-GR" sz="2000" dirty="0">
                <a:latin typeface="PF DinDisplay Pro Light" panose="02000506000000020004" pitchFamily="2" charset="0"/>
              </a:rPr>
              <a:t>και το </a:t>
            </a:r>
            <a:r>
              <a:rPr lang="el-GR" sz="2000" b="1" dirty="0">
                <a:latin typeface="PF DinDisplay Pro Light" panose="02000506000000020004" pitchFamily="2" charset="0"/>
                <a:hlinkClick r:id="rId8"/>
              </a:rPr>
              <a:t>Ενεργειακό Γραφείο Κύπρου</a:t>
            </a:r>
            <a:r>
              <a:rPr lang="el-GR" sz="2000" dirty="0">
                <a:latin typeface="PF DinDisplay Pro Light" panose="02000506000000020004" pitchFamily="2" charset="0"/>
              </a:rPr>
              <a:t> για υποστήριξη και συντονισμό στην Κύπρο.</a:t>
            </a:r>
            <a:endParaRPr lang="el-GR" sz="2000" dirty="0">
              <a:latin typeface="PF DinDisplay Pro Light" panose="02000506000000020004" pitchFamily="2" charset="0"/>
              <a:hlinkClick r:id="rId9">
                <a:extLst>
                  <a:ext uri="{A12FA001-AC4F-418D-AE19-62706E023703}">
                    <ahyp:hlinkClr xmlns:ahyp="http://schemas.microsoft.com/office/drawing/2018/hyperlinkcolor" val="tx"/>
                  </a:ext>
                </a:extLst>
              </a:hlinkClick>
            </a:endParaRPr>
          </a:p>
          <a:p>
            <a:endParaRPr lang="en-GB" sz="2000" dirty="0">
              <a:latin typeface="PF DinDisplay Pro Light" panose="02000506000000020004" pitchFamily="2" charset="0"/>
            </a:endParaRPr>
          </a:p>
        </p:txBody>
      </p:sp>
      <p:sp>
        <p:nvSpPr>
          <p:cNvPr id="10" name="Content Placeholder 12"/>
          <p:cNvSpPr txBox="1">
            <a:spLocks/>
          </p:cNvSpPr>
          <p:nvPr/>
        </p:nvSpPr>
        <p:spPr>
          <a:xfrm>
            <a:off x="726587" y="5032512"/>
            <a:ext cx="7848872" cy="1080120"/>
          </a:xfrm>
          <a:prstGeom prst="rect">
            <a:avLst/>
          </a:prstGeom>
          <a:solidFill>
            <a:schemeClr val="tx1">
              <a:lumMod val="20000"/>
              <a:lumOff val="80000"/>
            </a:schemeClr>
          </a:solidFill>
        </p:spPr>
        <p:txBody>
          <a:bodyPr vert="horz" lIns="91440" tIns="45720" rIns="91440" bIns="45720" rtlCol="0" anchor="ctr">
            <a:normAutofit fontScale="85000" lnSpcReduction="20000"/>
          </a:bodyPr>
          <a:lstStyle/>
          <a:p>
            <a:pPr marL="182563" lvl="0" algn="ctr">
              <a:spcBef>
                <a:spcPct val="20000"/>
              </a:spcBef>
              <a:defRPr/>
            </a:pPr>
            <a:r>
              <a:rPr lang="el-GR" sz="1100" dirty="0">
                <a:solidFill>
                  <a:schemeClr val="accent1"/>
                </a:solidFill>
                <a:latin typeface="PF DinDisplay Pro Light" panose="02000506000000020004" pitchFamily="2" charset="0"/>
              </a:rPr>
              <a:t>Δέσμη εργαλείων που αναπτύχθηκε για την Ευρωπαϊκή Επιτροπή από το δίκτυο ICLEI – Τοπικές Αρχές για την </a:t>
            </a:r>
            <a:r>
              <a:rPr lang="el-GR" sz="1100" dirty="0" err="1">
                <a:solidFill>
                  <a:schemeClr val="accent1"/>
                </a:solidFill>
                <a:latin typeface="PF DinDisplay Pro Light" panose="02000506000000020004" pitchFamily="2" charset="0"/>
              </a:rPr>
              <a:t>Αειφορία</a:t>
            </a:r>
            <a:r>
              <a:rPr lang="el-GR" sz="1100" dirty="0">
                <a:solidFill>
                  <a:schemeClr val="accent1"/>
                </a:solidFill>
                <a:latin typeface="PF DinDisplay Pro Light" panose="02000506000000020004" pitchFamily="2" charset="0"/>
              </a:rPr>
              <a:t> και προσαρμόστηκε για τις εκπαιδευτικές δραστηριότητες στην Κύπρο από το Ενεργειακό Γραφείο Κύπρου</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1100" b="1" dirty="0">
                <a:solidFill>
                  <a:schemeClr val="accent1"/>
                </a:solidFill>
                <a:latin typeface="PF DinDisplay Pro Light" panose="02000506000000020004" pitchFamily="2" charset="0"/>
              </a:rPr>
              <a:t>Συντάκτης εκπαιδευτικής ενότητας: </a:t>
            </a:r>
            <a:r>
              <a:rPr lang="el-GR" sz="1100" dirty="0">
                <a:solidFill>
                  <a:schemeClr val="accent1"/>
                </a:solidFill>
                <a:latin typeface="PF DinDisplay Pro Light" panose="02000506000000020004" pitchFamily="2" charset="0"/>
              </a:rPr>
              <a:t>ICLEI – Τοπικές Αρχές για την </a:t>
            </a:r>
            <a:r>
              <a:rPr lang="el-GR" sz="1100" dirty="0" err="1">
                <a:solidFill>
                  <a:schemeClr val="accent1"/>
                </a:solidFill>
                <a:latin typeface="PF DinDisplay Pro Light" panose="02000506000000020004" pitchFamily="2" charset="0"/>
              </a:rPr>
              <a:t>Αειφορία</a:t>
            </a:r>
            <a:r>
              <a:rPr lang="el-GR" sz="1100" b="1" dirty="0">
                <a:solidFill>
                  <a:schemeClr val="accent1"/>
                </a:solidFill>
                <a:latin typeface="PF DinDisplay Pro Light" panose="02000506000000020004" pitchFamily="2" charset="0"/>
              </a:rPr>
              <a:t> </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100" b="1" i="0" u="none" strike="noStrike" cap="none" normalizeH="0" baseline="0" noProof="0" dirty="0">
                <a:ln>
                  <a:noFill/>
                </a:ln>
                <a:solidFill>
                  <a:schemeClr val="accent1"/>
                </a:solidFill>
                <a:uLnTx/>
                <a:uFillTx/>
                <a:latin typeface="PF DinDisplay Pro Light" panose="02000506000000020004" pitchFamily="2" charset="0"/>
              </a:rPr>
              <a:t>Ιδιοκτήτης, εκδότης: </a:t>
            </a:r>
            <a:r>
              <a:rPr kumimoji="0" lang="el-GR" sz="1100" b="0" i="0" u="none" strike="noStrike" cap="none" normalizeH="0" baseline="0" noProof="0" dirty="0">
                <a:ln>
                  <a:noFill/>
                </a:ln>
                <a:solidFill>
                  <a:schemeClr val="accent1"/>
                </a:solidFill>
                <a:uLnTx/>
                <a:uFillTx/>
                <a:latin typeface="PF DinDisplay Pro Light" panose="02000506000000020004" pitchFamily="2" charset="0"/>
              </a:rPr>
              <a:t>Ευρωπαϊκή Επιτροπή, ΓΔ Περιβάλλοντος, 2019</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1100" b="1" dirty="0">
                <a:solidFill>
                  <a:schemeClr val="accent1"/>
                </a:solidFill>
                <a:latin typeface="PF DinDisplay Pro Light" panose="02000506000000020004" pitchFamily="2" charset="0"/>
              </a:rPr>
              <a:t>Φωτογραφίες: </a:t>
            </a:r>
            <a:r>
              <a:rPr lang="el-GR" sz="1100" dirty="0">
                <a:solidFill>
                  <a:schemeClr val="accent1"/>
                </a:solidFill>
                <a:latin typeface="PF DinDisplay Pro Light" panose="02000506000000020004" pitchFamily="2" charset="0"/>
              </a:rPr>
              <a:t>με την ευγενική χορηγία του Pixabay.com στο πλαίσιο της </a:t>
            </a:r>
            <a:r>
              <a:rPr lang="el-GR" sz="1100" dirty="0" err="1">
                <a:solidFill>
                  <a:schemeClr val="accent1"/>
                </a:solidFill>
                <a:latin typeface="PF DinDisplay Pro Light" panose="02000506000000020004" pitchFamily="2" charset="0"/>
              </a:rPr>
              <a:t>Creative</a:t>
            </a:r>
            <a:r>
              <a:rPr lang="el-GR" sz="1100" dirty="0">
                <a:solidFill>
                  <a:schemeClr val="accent1"/>
                </a:solidFill>
                <a:latin typeface="PF DinDisplay Pro Light" panose="02000506000000020004" pitchFamily="2" charset="0"/>
              </a:rPr>
              <a:t> </a:t>
            </a:r>
            <a:r>
              <a:rPr lang="el-GR" sz="1100" dirty="0" err="1">
                <a:solidFill>
                  <a:schemeClr val="accent1"/>
                </a:solidFill>
                <a:latin typeface="PF DinDisplay Pro Light" panose="02000506000000020004" pitchFamily="2" charset="0"/>
              </a:rPr>
              <a:t>Commons</a:t>
            </a:r>
            <a:r>
              <a:rPr lang="el-GR" sz="1100" dirty="0">
                <a:solidFill>
                  <a:schemeClr val="accent1"/>
                </a:solidFill>
                <a:latin typeface="PF DinDisplay Pro Light" panose="02000506000000020004" pitchFamily="2" charset="0"/>
              </a:rPr>
              <a:t> CCO</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100" b="1" i="0" u="none" strike="noStrike" cap="none" normalizeH="0" baseline="0" noProof="0" dirty="0">
                <a:ln>
                  <a:noFill/>
                </a:ln>
                <a:solidFill>
                  <a:schemeClr val="accent1"/>
                </a:solidFill>
                <a:uLnTx/>
                <a:uFillTx/>
                <a:latin typeface="PF DinDisplay Pro Light" panose="02000506000000020004" pitchFamily="2" charset="0"/>
              </a:rPr>
              <a:t>Αποποίηση ευθύνης: </a:t>
            </a:r>
            <a:r>
              <a:rPr kumimoji="0" lang="el-GR" sz="1100" b="0" i="0" u="none" strike="noStrike" cap="none" normalizeH="0" baseline="0" noProof="0" dirty="0">
                <a:ln>
                  <a:noFill/>
                </a:ln>
                <a:solidFill>
                  <a:schemeClr val="accent1"/>
                </a:solidFill>
                <a:uLnTx/>
                <a:uFillTx/>
                <a:latin typeface="PF DinDisplay Pro Light" panose="02000506000000020004" pitchFamily="2" charset="0"/>
              </a:rPr>
              <a:t>Η δέσμη εργαλείων είναι ένα ενδεικτικό έγγραφο των υπηρεσιών της Επιτροπής και δεν μπορεί να θεωρηθεί δεσμευτικό για το εν λόγω θεσμικό όργανο με κανένα τρόπο. Ούτε η Ευρωπαϊκή Επιτροπή ούτε κανένα άλλο πρόσωπο που ενεργεί εξ ονόματος της Επιτροπής ευθύνεται για την ενδεχόμενη χρήση των</a:t>
            </a:r>
            <a:r>
              <a:rPr kumimoji="0" lang="el-GR" sz="1100" b="0" i="0" u="none" strike="noStrike" cap="none" normalizeH="0" noProof="0" dirty="0">
                <a:ln>
                  <a:noFill/>
                </a:ln>
                <a:solidFill>
                  <a:schemeClr val="accent1"/>
                </a:solidFill>
                <a:uLnTx/>
                <a:uFillTx/>
                <a:latin typeface="PF DinDisplay Pro Light" panose="02000506000000020004" pitchFamily="2" charset="0"/>
              </a:rPr>
              <a:t> </a:t>
            </a:r>
            <a:r>
              <a:rPr kumimoji="0" lang="el-GR" sz="1100" b="0" i="0" u="none" strike="noStrike" cap="none" normalizeH="0" baseline="0" noProof="0" dirty="0">
                <a:ln>
                  <a:noFill/>
                </a:ln>
                <a:solidFill>
                  <a:schemeClr val="accent1"/>
                </a:solidFill>
                <a:uLnTx/>
                <a:uFillTx/>
                <a:latin typeface="PF DinDisplay Pro Light" panose="02000506000000020004" pitchFamily="2" charset="0"/>
              </a:rPr>
              <a:t>πληροφοριών</a:t>
            </a:r>
            <a:r>
              <a:rPr kumimoji="0" lang="el-GR" sz="1100" b="0" i="0" u="none" strike="noStrike" cap="none" normalizeH="0" noProof="0" dirty="0">
                <a:ln>
                  <a:noFill/>
                </a:ln>
                <a:solidFill>
                  <a:schemeClr val="accent1"/>
                </a:solidFill>
                <a:uLnTx/>
                <a:uFillTx/>
                <a:latin typeface="PF DinDisplay Pro Light" panose="02000506000000020004" pitchFamily="2" charset="0"/>
              </a:rPr>
              <a:t> του παρόντος εντύπου</a:t>
            </a:r>
            <a:r>
              <a:rPr kumimoji="0" lang="el-GR" sz="1100" b="0" i="0" u="none" strike="noStrike" cap="none" normalizeH="0" baseline="0" noProof="0" dirty="0">
                <a:ln>
                  <a:noFill/>
                </a:ln>
                <a:solidFill>
                  <a:schemeClr val="accent1"/>
                </a:solidFill>
                <a:uLnTx/>
                <a:uFillTx/>
                <a:latin typeface="PF DinDisplay Pro Light" panose="02000506000000020004" pitchFamily="2" charset="0"/>
              </a:rPr>
              <a:t>.</a:t>
            </a:r>
          </a:p>
        </p:txBody>
      </p:sp>
    </p:spTree>
    <p:extLst>
      <p:ext uri="{BB962C8B-B14F-4D97-AF65-F5344CB8AC3E}">
        <p14:creationId xmlns:p14="http://schemas.microsoft.com/office/powerpoint/2010/main" val="401405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F5C28-45B5-4692-872E-4CE705FF0AD0}"/>
              </a:ext>
            </a:extLst>
          </p:cNvPr>
          <p:cNvSpPr>
            <a:spLocks noGrp="1"/>
          </p:cNvSpPr>
          <p:nvPr>
            <p:ph type="ftr" sz="quarter" idx="11"/>
          </p:nvPr>
        </p:nvSpPr>
        <p:spPr/>
        <p:txBody>
          <a:bodyPr/>
          <a:lstStyle/>
          <a:p>
            <a:r>
              <a:rPr lang="el-GR" dirty="0">
                <a:latin typeface="PF DinDisplay Pro Light" panose="02000506000000020004" pitchFamily="2" charset="0"/>
              </a:rPr>
              <a:t>Ενότητα 1: Εισαγωγή</a:t>
            </a:r>
          </a:p>
        </p:txBody>
      </p:sp>
      <p:sp>
        <p:nvSpPr>
          <p:cNvPr id="4" name="Text Placeholder 3">
            <a:extLst>
              <a:ext uri="{FF2B5EF4-FFF2-40B4-BE49-F238E27FC236}">
                <a16:creationId xmlns:a16="http://schemas.microsoft.com/office/drawing/2014/main" id="{9997F9BD-331F-42B7-94F6-FF4BF845BFE6}"/>
              </a:ext>
            </a:extLst>
          </p:cNvPr>
          <p:cNvSpPr>
            <a:spLocks noGrp="1"/>
          </p:cNvSpPr>
          <p:nvPr>
            <p:ph type="body" sz="quarter" idx="13"/>
          </p:nvPr>
        </p:nvSpPr>
        <p:spPr>
          <a:xfrm>
            <a:off x="488519" y="396751"/>
            <a:ext cx="7992119" cy="575270"/>
          </a:xfrm>
        </p:spPr>
        <p:txBody>
          <a:bodyPr/>
          <a:lstStyle/>
          <a:p>
            <a:r>
              <a:rPr lang="el-GR" dirty="0">
                <a:latin typeface="PF DinDisplay Pro Light" panose="02000506000000020004" pitchFamily="2" charset="0"/>
              </a:rPr>
              <a:t>Ευχαριστώ</a:t>
            </a:r>
            <a:endParaRPr lang="LID4096" dirty="0">
              <a:latin typeface="PF DinDisplay Pro Light" panose="02000506000000020004" pitchFamily="2" charset="0"/>
            </a:endParaRPr>
          </a:p>
        </p:txBody>
      </p:sp>
      <p:sp>
        <p:nvSpPr>
          <p:cNvPr id="6" name="Content Placeholder 5">
            <a:extLst>
              <a:ext uri="{FF2B5EF4-FFF2-40B4-BE49-F238E27FC236}">
                <a16:creationId xmlns:a16="http://schemas.microsoft.com/office/drawing/2014/main" id="{19588732-CC3E-4AEF-B778-23F864712AB3}"/>
              </a:ext>
            </a:extLst>
          </p:cNvPr>
          <p:cNvSpPr>
            <a:spLocks noGrp="1"/>
          </p:cNvSpPr>
          <p:nvPr>
            <p:ph sz="half" idx="2"/>
          </p:nvPr>
        </p:nvSpPr>
        <p:spPr>
          <a:xfrm>
            <a:off x="4597885" y="3212976"/>
            <a:ext cx="3886934" cy="2960638"/>
          </a:xfrm>
          <a:noFill/>
        </p:spPr>
        <p:txBody>
          <a:bodyPr>
            <a:normAutofit lnSpcReduction="10000"/>
          </a:bodyPr>
          <a:lstStyle/>
          <a:p>
            <a:pPr marL="0" indent="0">
              <a:buNone/>
            </a:pPr>
            <a:r>
              <a:rPr lang="el-GR" sz="1800" b="1" dirty="0">
                <a:solidFill>
                  <a:schemeClr val="accent1"/>
                </a:solidFill>
                <a:latin typeface="PF DinDisplay Pro Light" panose="02000506000000020004" pitchFamily="2" charset="0"/>
              </a:rPr>
              <a:t>Σάββας Βλάχος</a:t>
            </a:r>
            <a:endParaRPr lang="en-GB" sz="1800" b="1" dirty="0">
              <a:solidFill>
                <a:schemeClr val="accent1"/>
              </a:solidFill>
              <a:latin typeface="PF DinDisplay Pro Light" panose="02000506000000020004" pitchFamily="2" charset="0"/>
            </a:endParaRPr>
          </a:p>
          <a:p>
            <a:pPr marL="0" indent="0">
              <a:buNone/>
            </a:pPr>
            <a:r>
              <a:rPr lang="el-GR" sz="1600" dirty="0">
                <a:solidFill>
                  <a:schemeClr val="accent1"/>
                </a:solidFill>
                <a:latin typeface="PF DinDisplay Pro Light" panose="02000506000000020004" pitchFamily="2" charset="0"/>
              </a:rPr>
              <a:t>Διευθυντής</a:t>
            </a:r>
          </a:p>
          <a:p>
            <a:pPr marL="0" indent="0">
              <a:buNone/>
            </a:pPr>
            <a:r>
              <a:rPr lang="el-GR" sz="1600" dirty="0">
                <a:solidFill>
                  <a:schemeClr val="accent1"/>
                </a:solidFill>
                <a:latin typeface="PF DinDisplay Pro Light" panose="02000506000000020004" pitchFamily="2" charset="0"/>
              </a:rPr>
              <a:t>Ενεργειακό Γραφείο Κύπρου</a:t>
            </a:r>
          </a:p>
          <a:p>
            <a:pPr marL="0" indent="0">
              <a:buNone/>
            </a:pPr>
            <a:r>
              <a:rPr lang="en-GB" sz="1600" dirty="0">
                <a:solidFill>
                  <a:schemeClr val="accent1"/>
                </a:solidFill>
                <a:latin typeface="PF DinDisplay Pro Light" panose="02000506000000020004" pitchFamily="2" charset="0"/>
                <a:hlinkClick r:id="rId2">
                  <a:extLst>
                    <a:ext uri="{A12FA001-AC4F-418D-AE19-62706E023703}">
                      <ahyp:hlinkClr xmlns:ahyp="http://schemas.microsoft.com/office/drawing/2018/hyperlinkcolor" val="tx"/>
                    </a:ext>
                  </a:extLst>
                </a:hlinkClick>
              </a:rPr>
              <a:t>Savvas.vlachos@cea.org.cy</a:t>
            </a:r>
            <a:endParaRPr lang="en-GB" sz="1600" dirty="0">
              <a:solidFill>
                <a:schemeClr val="accent1"/>
              </a:solidFill>
              <a:latin typeface="PF DinDisplay Pro Light" panose="02000506000000020004" pitchFamily="2" charset="0"/>
            </a:endParaRPr>
          </a:p>
          <a:p>
            <a:pPr marL="0" indent="0">
              <a:buNone/>
            </a:pPr>
            <a:r>
              <a:rPr lang="en-GB" sz="1600" dirty="0">
                <a:solidFill>
                  <a:schemeClr val="accent1"/>
                </a:solidFill>
                <a:latin typeface="PF DinDisplay Pro Light" panose="02000506000000020004" pitchFamily="2" charset="0"/>
                <a:hlinkClick r:id="rId3">
                  <a:extLst>
                    <a:ext uri="{A12FA001-AC4F-418D-AE19-62706E023703}">
                      <ahyp:hlinkClr xmlns:ahyp="http://schemas.microsoft.com/office/drawing/2018/hyperlinkcolor" val="tx"/>
                    </a:ext>
                  </a:extLst>
                </a:hlinkClick>
              </a:rPr>
              <a:t>+35722667716</a:t>
            </a:r>
          </a:p>
          <a:p>
            <a:pPr marL="0" indent="0">
              <a:buNone/>
            </a:pPr>
            <a:r>
              <a:rPr lang="en-GB" sz="1600" dirty="0">
                <a:solidFill>
                  <a:schemeClr val="accent1"/>
                </a:solidFill>
                <a:latin typeface="PF DinDisplay Pro Light" panose="02000506000000020004" pitchFamily="2" charset="0"/>
                <a:hlinkClick r:id="rId3">
                  <a:extLst>
                    <a:ext uri="{A12FA001-AC4F-418D-AE19-62706E023703}">
                      <ahyp:hlinkClr xmlns:ahyp="http://schemas.microsoft.com/office/drawing/2018/hyperlinkcolor" val="tx"/>
                    </a:ext>
                  </a:extLst>
                </a:hlinkClick>
              </a:rPr>
              <a:t>www.cea.org.cy</a:t>
            </a:r>
            <a:endParaRPr lang="en-GB" sz="1600" dirty="0">
              <a:solidFill>
                <a:schemeClr val="accent1"/>
              </a:solidFill>
              <a:latin typeface="PF DinDisplay Pro Light" panose="02000506000000020004" pitchFamily="2" charset="0"/>
            </a:endParaRPr>
          </a:p>
          <a:p>
            <a:pPr marL="0" indent="0">
              <a:buNone/>
            </a:pPr>
            <a:r>
              <a:rPr lang="en-US" sz="1600" dirty="0">
                <a:solidFill>
                  <a:schemeClr val="accent1"/>
                </a:solidFill>
                <a:latin typeface="PF DinDisplay Pro Light" panose="02000506000000020004" pitchFamily="2" charset="0"/>
              </a:rPr>
              <a:t>Like us on Facebook "</a:t>
            </a:r>
            <a:r>
              <a:rPr lang="en-US" sz="1600" u="sng" dirty="0">
                <a:solidFill>
                  <a:schemeClr val="accent1"/>
                </a:solidFill>
                <a:latin typeface="PF DinDisplay Pro Light" panose="02000506000000020004" pitchFamily="2" charset="0"/>
                <a:hlinkClick r:id="rId4">
                  <a:extLst>
                    <a:ext uri="{A12FA001-AC4F-418D-AE19-62706E023703}">
                      <ahyp:hlinkClr xmlns:ahyp="http://schemas.microsoft.com/office/drawing/2018/hyperlinkcolor" val="tx"/>
                    </a:ext>
                  </a:extLst>
                </a:hlinkClick>
              </a:rPr>
              <a:t>Cyprus Energy Agency</a:t>
            </a:r>
            <a:r>
              <a:rPr lang="en-US" sz="1600" dirty="0">
                <a:solidFill>
                  <a:schemeClr val="accent1"/>
                </a:solidFill>
                <a:latin typeface="PF DinDisplay Pro Light" panose="02000506000000020004" pitchFamily="2" charset="0"/>
              </a:rPr>
              <a:t>"</a:t>
            </a:r>
          </a:p>
          <a:p>
            <a:pPr marL="0" indent="0">
              <a:buNone/>
            </a:pPr>
            <a:r>
              <a:rPr lang="en-US" sz="1600" dirty="0">
                <a:solidFill>
                  <a:schemeClr val="accent1"/>
                </a:solidFill>
                <a:latin typeface="PF DinDisplay Pro Light" panose="02000506000000020004" pitchFamily="2" charset="0"/>
              </a:rPr>
              <a:t>Follow us on twitter “</a:t>
            </a:r>
            <a:r>
              <a:rPr lang="en-US" sz="1600" u="sng" dirty="0" err="1">
                <a:solidFill>
                  <a:schemeClr val="accent1"/>
                </a:solidFill>
                <a:latin typeface="PF DinDisplay Pro Light" panose="02000506000000020004" pitchFamily="2" charset="0"/>
                <a:hlinkClick r:id="rId5">
                  <a:extLst>
                    <a:ext uri="{A12FA001-AC4F-418D-AE19-62706E023703}">
                      <ahyp:hlinkClr xmlns:ahyp="http://schemas.microsoft.com/office/drawing/2018/hyperlinkcolor" val="tx"/>
                    </a:ext>
                  </a:extLst>
                </a:hlinkClick>
              </a:rPr>
              <a:t>CyEnergyAgency</a:t>
            </a:r>
            <a:r>
              <a:rPr lang="en-US" sz="1600" dirty="0">
                <a:solidFill>
                  <a:schemeClr val="accent1"/>
                </a:solidFill>
                <a:latin typeface="PF DinDisplay Pro Light" panose="02000506000000020004" pitchFamily="2" charset="0"/>
              </a:rPr>
              <a:t>”</a:t>
            </a:r>
          </a:p>
          <a:p>
            <a:pPr marL="0" indent="0">
              <a:buNone/>
            </a:pPr>
            <a:r>
              <a:rPr lang="en-US" sz="1600" dirty="0">
                <a:solidFill>
                  <a:schemeClr val="accent1"/>
                </a:solidFill>
                <a:latin typeface="PF DinDisplay Pro Light" panose="02000506000000020004" pitchFamily="2" charset="0"/>
              </a:rPr>
              <a:t>Follow us on Instagram “</a:t>
            </a:r>
            <a:r>
              <a:rPr lang="en-US" sz="1600" u="sng" dirty="0" err="1">
                <a:solidFill>
                  <a:schemeClr val="accent1"/>
                </a:solidFill>
                <a:latin typeface="PF DinDisplay Pro Light" panose="02000506000000020004" pitchFamily="2" charset="0"/>
                <a:hlinkClick r:id="rId6">
                  <a:extLst>
                    <a:ext uri="{A12FA001-AC4F-418D-AE19-62706E023703}">
                      <ahyp:hlinkClr xmlns:ahyp="http://schemas.microsoft.com/office/drawing/2018/hyperlinkcolor" val="tx"/>
                    </a:ext>
                  </a:extLst>
                </a:hlinkClick>
              </a:rPr>
              <a:t>cyenergyagency</a:t>
            </a:r>
            <a:r>
              <a:rPr lang="en-US" sz="1600" dirty="0">
                <a:solidFill>
                  <a:schemeClr val="accent1"/>
                </a:solidFill>
                <a:latin typeface="PF DinDisplay Pro Light" panose="02000506000000020004" pitchFamily="2" charset="0"/>
              </a:rPr>
              <a:t>”</a:t>
            </a:r>
          </a:p>
          <a:p>
            <a:pPr marL="0" indent="0">
              <a:buNone/>
            </a:pPr>
            <a:r>
              <a:rPr lang="en-US" sz="1600" dirty="0">
                <a:solidFill>
                  <a:schemeClr val="accent1"/>
                </a:solidFill>
                <a:latin typeface="PF DinDisplay Pro Light" panose="02000506000000020004" pitchFamily="2" charset="0"/>
              </a:rPr>
              <a:t>Join us on LinkedIn “</a:t>
            </a:r>
            <a:r>
              <a:rPr lang="en-US" sz="1600" u="sng" dirty="0">
                <a:solidFill>
                  <a:schemeClr val="accent1"/>
                </a:solidFill>
                <a:latin typeface="PF DinDisplay Pro Light" panose="02000506000000020004" pitchFamily="2" charset="0"/>
                <a:hlinkClick r:id="rId7">
                  <a:extLst>
                    <a:ext uri="{A12FA001-AC4F-418D-AE19-62706E023703}">
                      <ahyp:hlinkClr xmlns:ahyp="http://schemas.microsoft.com/office/drawing/2018/hyperlinkcolor" val="tx"/>
                    </a:ext>
                  </a:extLst>
                </a:hlinkClick>
              </a:rPr>
              <a:t>Cyprus Energy Agency</a:t>
            </a:r>
            <a:r>
              <a:rPr lang="en-US" sz="1600" dirty="0">
                <a:solidFill>
                  <a:schemeClr val="accent1"/>
                </a:solidFill>
                <a:latin typeface="PF DinDisplay Pro Light" panose="02000506000000020004" pitchFamily="2" charset="0"/>
              </a:rPr>
              <a:t>”</a:t>
            </a:r>
            <a:endParaRPr lang="LID4096" sz="1600" dirty="0">
              <a:solidFill>
                <a:schemeClr val="accent1"/>
              </a:solidFill>
              <a:latin typeface="PF DinDisplay Pro Light" panose="02000506000000020004" pitchFamily="2" charset="0"/>
            </a:endParaRPr>
          </a:p>
        </p:txBody>
      </p:sp>
    </p:spTree>
    <p:extLst>
      <p:ext uri="{BB962C8B-B14F-4D97-AF65-F5344CB8AC3E}">
        <p14:creationId xmlns:p14="http://schemas.microsoft.com/office/powerpoint/2010/main" val="376280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51917"/>
            <a:ext cx="8280920" cy="4281339"/>
          </a:xfrm>
        </p:spPr>
        <p:txBody>
          <a:bodyPr>
            <a:normAutofit/>
          </a:bodyPr>
          <a:lstStyle/>
          <a:p>
            <a:pPr marL="0" indent="0" algn="ctr">
              <a:buNone/>
            </a:pPr>
            <a:r>
              <a:rPr lang="el-GR" sz="3200" noProof="0" dirty="0">
                <a:latin typeface="PF DinDisplay Pro Light" panose="02000506000000020004" pitchFamily="2" charset="0"/>
              </a:rPr>
              <a:t>Οι δημόσιες συμβάσεις μπορούν να ρυθμίσουν και να διαμορφώσουν την ευρύτερη αγορά</a:t>
            </a:r>
            <a:endParaRPr lang="el-GR" sz="3200" b="1" noProof="0" dirty="0">
              <a:solidFill>
                <a:schemeClr val="tx2"/>
              </a:solidFill>
              <a:latin typeface="PF DinDisplay Pro Light" panose="02000506000000020004" pitchFamily="2" charset="0"/>
            </a:endParaRPr>
          </a:p>
          <a:p>
            <a:pPr marL="0" indent="0">
              <a:buNone/>
            </a:pPr>
            <a:endParaRPr lang="en-GB" sz="3200" b="1" noProof="0" dirty="0">
              <a:solidFill>
                <a:schemeClr val="tx2"/>
              </a:solidFill>
              <a:latin typeface="PF DinDisplay Pro Light" panose="02000506000000020004" pitchFamily="2" charset="0"/>
            </a:endParaRPr>
          </a:p>
        </p:txBody>
      </p:sp>
      <p:sp>
        <p:nvSpPr>
          <p:cNvPr id="4" name="Slide Number Placeholder 3"/>
          <p:cNvSpPr>
            <a:spLocks noGrp="1"/>
          </p:cNvSpPr>
          <p:nvPr>
            <p:ph type="sldNum" sz="quarter" idx="12"/>
          </p:nvPr>
        </p:nvSpPr>
        <p:spPr>
          <a:xfrm>
            <a:off x="6553200" y="6212334"/>
            <a:ext cx="2133600" cy="365125"/>
          </a:xfrm>
        </p:spPr>
        <p:txBody>
          <a:bodyPr/>
          <a:lstStyle/>
          <a:p>
            <a:fld id="{ABDDF610-95E4-4D46-B96C-4D9FBF39C128}" type="slidenum">
              <a:rPr lang="en-GB" smtClean="0">
                <a:latin typeface="PF DinDisplay Pro Light" panose="02000506000000020004" pitchFamily="2" charset="0"/>
              </a:rPr>
              <a:pPr/>
              <a:t>2</a:t>
            </a:fld>
            <a:endParaRPr lang="en-GB">
              <a:latin typeface="PF DinDisplay Pro Light" panose="02000506000000020004" pitchFamily="2" charset="0"/>
            </a:endParaRPr>
          </a:p>
        </p:txBody>
      </p:sp>
      <p:sp>
        <p:nvSpPr>
          <p:cNvPr id="5" name="Title 4"/>
          <p:cNvSpPr>
            <a:spLocks noGrp="1"/>
          </p:cNvSpPr>
          <p:nvPr>
            <p:ph type="title"/>
          </p:nvPr>
        </p:nvSpPr>
        <p:spPr/>
        <p:txBody>
          <a:bodyPr/>
          <a:lstStyle/>
          <a:p>
            <a:r>
              <a:rPr lang="el-GR" noProof="0" dirty="0">
                <a:latin typeface="PF DinDisplay Pro Light" panose="02000506000000020004" pitchFamily="2" charset="0"/>
              </a:rPr>
              <a:t>Γιατί να προκηρύξετε Πράσινη Δημόσια Σύμβαση;</a:t>
            </a:r>
          </a:p>
        </p:txBody>
      </p:sp>
      <p:sp>
        <p:nvSpPr>
          <p:cNvPr id="11" name="Content Placeholder 7"/>
          <p:cNvSpPr>
            <a:spLocks noGrp="1"/>
          </p:cNvSpPr>
          <p:nvPr>
            <p:ph sz="half" idx="2"/>
          </p:nvPr>
        </p:nvSpPr>
        <p:spPr>
          <a:xfrm>
            <a:off x="503548" y="2780928"/>
            <a:ext cx="7632848" cy="1551707"/>
          </a:xfrm>
          <a:solidFill>
            <a:srgbClr val="E8F0D0"/>
          </a:solidFill>
        </p:spPr>
        <p:txBody>
          <a:bodyPr>
            <a:normAutofit lnSpcReduction="10000"/>
          </a:bodyPr>
          <a:lstStyle/>
          <a:p>
            <a:pPr marL="0" indent="0" algn="ctr">
              <a:buNone/>
            </a:pPr>
            <a:r>
              <a:rPr lang="el-GR" sz="3200" b="1" noProof="0" dirty="0">
                <a:latin typeface="PF DinDisplay Pro Light" panose="02000506000000020004" pitchFamily="2" charset="0"/>
              </a:rPr>
              <a:t>1,8 τρισεκατομμύρια € </a:t>
            </a:r>
          </a:p>
          <a:p>
            <a:pPr marL="0" indent="0" algn="ctr">
              <a:buNone/>
            </a:pPr>
            <a:r>
              <a:rPr lang="el-GR" sz="3200" noProof="0" dirty="0">
                <a:solidFill>
                  <a:srgbClr val="484847"/>
                </a:solidFill>
                <a:latin typeface="PF DinDisplay Pro Light" panose="02000506000000020004" pitchFamily="2" charset="0"/>
              </a:rPr>
              <a:t>Δαπανώνται από δημόσιες αρχές της ΕΕ κάθε χρόνο (14 % του ΑΕΠ της ΕΕ)</a:t>
            </a:r>
          </a:p>
        </p:txBody>
      </p:sp>
      <p:sp>
        <p:nvSpPr>
          <p:cNvPr id="12" name="Rectangle 11"/>
          <p:cNvSpPr/>
          <p:nvPr/>
        </p:nvSpPr>
        <p:spPr>
          <a:xfrm>
            <a:off x="395536" y="4659808"/>
            <a:ext cx="7920880" cy="1384995"/>
          </a:xfrm>
          <a:prstGeom prst="rect">
            <a:avLst/>
          </a:prstGeom>
        </p:spPr>
        <p:txBody>
          <a:bodyPr wrap="square">
            <a:spAutoFit/>
          </a:bodyPr>
          <a:lstStyle/>
          <a:p>
            <a:pPr algn="ctr"/>
            <a:r>
              <a:rPr lang="el-GR" sz="2800" i="1" dirty="0">
                <a:latin typeface="PF DinDisplay Pro Light" panose="02000506000000020004" pitchFamily="2" charset="0"/>
              </a:rPr>
              <a:t>Οι ΠΔΣ έχουν ως στόχο να </a:t>
            </a:r>
            <a:r>
              <a:rPr lang="el-GR" sz="2800" i="1" dirty="0" err="1">
                <a:latin typeface="PF DinDisplay Pro Light" panose="02000506000000020004" pitchFamily="2" charset="0"/>
              </a:rPr>
              <a:t>κατευθείνουν</a:t>
            </a:r>
            <a:r>
              <a:rPr lang="el-GR" sz="2800" i="1" dirty="0">
                <a:latin typeface="PF DinDisplay Pro Light" panose="02000506000000020004" pitchFamily="2" charset="0"/>
              </a:rPr>
              <a:t> την αγορά προς την προμήθεια πιο «πράσινων» αγαθών και υπηρεσιών</a:t>
            </a:r>
          </a:p>
        </p:txBody>
      </p:sp>
      <p:sp>
        <p:nvSpPr>
          <p:cNvPr id="8" name="Footer Placeholder 2"/>
          <p:cNvSpPr>
            <a:spLocks noGrp="1"/>
          </p:cNvSpPr>
          <p:nvPr>
            <p:ph type="ftr" sz="quarter" idx="11"/>
          </p:nvPr>
        </p:nvSpPr>
        <p:spPr>
          <a:xfrm>
            <a:off x="2627784" y="6356350"/>
            <a:ext cx="4320480" cy="365125"/>
          </a:xfrm>
        </p:spPr>
        <p:txBody>
          <a:bodyPr/>
          <a:lstStyle/>
          <a:p>
            <a:r>
              <a:rPr lang="el-GR">
                <a:latin typeface="PF DinDisplay Pro Light" panose="02000506000000020004" pitchFamily="2" charset="0"/>
              </a:rPr>
              <a:t>Ενότητα 1: Εισαγωγή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uiExpand="1"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3</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dirty="0">
                <a:latin typeface="PF DinDisplay Pro Light" panose="02000506000000020004" pitchFamily="2" charset="0"/>
              </a:rPr>
              <a:t>Γιατί να προκηρύξετε Πράσινη Δημόσια Σύμβαση;</a:t>
            </a:r>
            <a:endParaRPr lang="el-GR" noProof="0" dirty="0">
              <a:latin typeface="PF DinDisplay Pro Light" panose="02000506000000020004" pitchFamily="2" charset="0"/>
            </a:endParaRPr>
          </a:p>
        </p:txBody>
      </p:sp>
      <p:sp>
        <p:nvSpPr>
          <p:cNvPr id="8" name="Content Placeholder 7"/>
          <p:cNvSpPr>
            <a:spLocks noGrp="1"/>
          </p:cNvSpPr>
          <p:nvPr>
            <p:ph idx="1"/>
          </p:nvPr>
        </p:nvSpPr>
        <p:spPr>
          <a:xfrm>
            <a:off x="457200" y="1268760"/>
            <a:ext cx="6995120" cy="1080119"/>
          </a:xfrm>
        </p:spPr>
        <p:txBody>
          <a:bodyPr>
            <a:normAutofit/>
          </a:bodyPr>
          <a:lstStyle/>
          <a:p>
            <a:pPr marL="0" indent="0" algn="ctr">
              <a:buNone/>
            </a:pPr>
            <a:r>
              <a:rPr lang="el-GR" sz="3200" noProof="0">
                <a:latin typeface="PF DinDisplay Pro Light" panose="02000506000000020004" pitchFamily="2" charset="0"/>
              </a:rPr>
              <a:t>Οι δημόσιες αρχές αγοράζουν ένα ευρύ φάσμα αγαθών και υπηρεσιών</a:t>
            </a:r>
          </a:p>
        </p:txBody>
      </p:sp>
      <p:sp>
        <p:nvSpPr>
          <p:cNvPr id="11" name="Rectangle 10"/>
          <p:cNvSpPr/>
          <p:nvPr/>
        </p:nvSpPr>
        <p:spPr>
          <a:xfrm>
            <a:off x="323528" y="2492896"/>
            <a:ext cx="2520280" cy="400110"/>
          </a:xfrm>
          <a:prstGeom prst="rect">
            <a:avLst/>
          </a:prstGeom>
        </p:spPr>
        <p:txBody>
          <a:bodyPr wrap="square">
            <a:spAutoFit/>
          </a:bodyPr>
          <a:lstStyle/>
          <a:p>
            <a:pPr algn="ctr"/>
            <a:r>
              <a:rPr lang="el-GR" sz="2000" b="1">
                <a:solidFill>
                  <a:schemeClr val="tx2"/>
                </a:solidFill>
                <a:latin typeface="PF DinDisplay Pro Light" panose="02000506000000020004" pitchFamily="2" charset="0"/>
              </a:rPr>
              <a:t>Υπολογιστές</a:t>
            </a:r>
          </a:p>
        </p:txBody>
      </p:sp>
      <p:sp>
        <p:nvSpPr>
          <p:cNvPr id="12" name="Rectangle 11"/>
          <p:cNvSpPr/>
          <p:nvPr/>
        </p:nvSpPr>
        <p:spPr>
          <a:xfrm>
            <a:off x="1043608" y="3284984"/>
            <a:ext cx="2664296"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Κατασκευή δρόμων</a:t>
            </a:r>
          </a:p>
        </p:txBody>
      </p:sp>
      <p:sp>
        <p:nvSpPr>
          <p:cNvPr id="13" name="Rectangle 12"/>
          <p:cNvSpPr/>
          <p:nvPr/>
        </p:nvSpPr>
        <p:spPr>
          <a:xfrm>
            <a:off x="2771800" y="2780928"/>
            <a:ext cx="2808312"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Υπηρεσίες τροφοδοσίας</a:t>
            </a:r>
          </a:p>
        </p:txBody>
      </p:sp>
      <p:sp>
        <p:nvSpPr>
          <p:cNvPr id="15" name="Rectangle 14"/>
          <p:cNvSpPr/>
          <p:nvPr/>
        </p:nvSpPr>
        <p:spPr>
          <a:xfrm>
            <a:off x="5220072" y="3284984"/>
            <a:ext cx="2520280"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Γραφική ύλη</a:t>
            </a:r>
          </a:p>
        </p:txBody>
      </p:sp>
      <p:sp>
        <p:nvSpPr>
          <p:cNvPr id="16" name="Rectangle 15"/>
          <p:cNvSpPr/>
          <p:nvPr/>
        </p:nvSpPr>
        <p:spPr>
          <a:xfrm>
            <a:off x="5580112" y="2420888"/>
            <a:ext cx="2808312"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Ανακαίνιση κτιρίων</a:t>
            </a:r>
          </a:p>
        </p:txBody>
      </p:sp>
      <p:sp>
        <p:nvSpPr>
          <p:cNvPr id="18" name="Rectangle 17"/>
          <p:cNvSpPr/>
          <p:nvPr/>
        </p:nvSpPr>
        <p:spPr>
          <a:xfrm>
            <a:off x="395536" y="5373216"/>
            <a:ext cx="7920880" cy="830997"/>
          </a:xfrm>
          <a:prstGeom prst="rect">
            <a:avLst/>
          </a:prstGeom>
        </p:spPr>
        <p:txBody>
          <a:bodyPr wrap="square">
            <a:spAutoFit/>
          </a:bodyPr>
          <a:lstStyle/>
          <a:p>
            <a:pPr algn="ctr"/>
            <a:r>
              <a:rPr lang="el-GR" sz="2400" dirty="0">
                <a:latin typeface="PF DinDisplay Pro Light" panose="02000506000000020004" pitchFamily="2" charset="0"/>
              </a:rPr>
              <a:t>Το μερίδιο αγοράς του δημόσιου τομέα είναι συνήθως 5-15 % </a:t>
            </a:r>
          </a:p>
          <a:p>
            <a:pPr algn="ctr"/>
            <a:r>
              <a:rPr lang="el-GR" sz="2400" dirty="0">
                <a:latin typeface="PF DinDisplay Pro Light" panose="02000506000000020004" pitchFamily="2" charset="0"/>
              </a:rPr>
              <a:t>- κάποιες φορές ακόμα πιο υψηλό</a:t>
            </a:r>
          </a:p>
        </p:txBody>
      </p:sp>
      <p:sp>
        <p:nvSpPr>
          <p:cNvPr id="14" name="Rectangle 13"/>
          <p:cNvSpPr/>
          <p:nvPr/>
        </p:nvSpPr>
        <p:spPr>
          <a:xfrm>
            <a:off x="4139952" y="4077072"/>
            <a:ext cx="2808312"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Ηλεκτρισμός</a:t>
            </a:r>
          </a:p>
        </p:txBody>
      </p:sp>
      <p:sp>
        <p:nvSpPr>
          <p:cNvPr id="17" name="Rectangle 16"/>
          <p:cNvSpPr/>
          <p:nvPr/>
        </p:nvSpPr>
        <p:spPr>
          <a:xfrm>
            <a:off x="5076056" y="4653136"/>
            <a:ext cx="2808312"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Υπηρεσίες καθαρισμού</a:t>
            </a:r>
          </a:p>
        </p:txBody>
      </p:sp>
      <p:sp>
        <p:nvSpPr>
          <p:cNvPr id="19" name="Rectangle 18"/>
          <p:cNvSpPr/>
          <p:nvPr/>
        </p:nvSpPr>
        <p:spPr>
          <a:xfrm>
            <a:off x="2483768" y="3789040"/>
            <a:ext cx="2808312"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Οχήματα</a:t>
            </a:r>
          </a:p>
        </p:txBody>
      </p:sp>
      <p:sp>
        <p:nvSpPr>
          <p:cNvPr id="20" name="Rectangle 19"/>
          <p:cNvSpPr/>
          <p:nvPr/>
        </p:nvSpPr>
        <p:spPr>
          <a:xfrm>
            <a:off x="395536" y="4221088"/>
            <a:ext cx="2808312" cy="707886"/>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Υπηρεσίες δημόσιων μεταφορών</a:t>
            </a:r>
          </a:p>
        </p:txBody>
      </p:sp>
      <p:sp>
        <p:nvSpPr>
          <p:cNvPr id="21" name="Rectangle 20"/>
          <p:cNvSpPr/>
          <p:nvPr/>
        </p:nvSpPr>
        <p:spPr>
          <a:xfrm>
            <a:off x="2555776" y="4757082"/>
            <a:ext cx="2808312" cy="400110"/>
          </a:xfrm>
          <a:prstGeom prst="rect">
            <a:avLst/>
          </a:prstGeom>
        </p:spPr>
        <p:txBody>
          <a:bodyPr wrap="square">
            <a:spAutoFit/>
          </a:bodyPr>
          <a:lstStyle/>
          <a:p>
            <a:pPr lvl="0" algn="ctr"/>
            <a:r>
              <a:rPr lang="el-GR" sz="2000" b="1">
                <a:solidFill>
                  <a:schemeClr val="tx2"/>
                </a:solidFill>
                <a:latin typeface="PF DinDisplay Pro Light" panose="02000506000000020004" pitchFamily="2" charset="0"/>
              </a:rPr>
              <a:t>Έπιπλα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2" grpId="0"/>
      <p:bldP spid="13" grpId="0"/>
      <p:bldP spid="15" grpId="0"/>
      <p:bldP spid="16" grpId="0"/>
      <p:bldP spid="18" grpId="0"/>
      <p:bldP spid="14" grpId="0"/>
      <p:bldP spid="17"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9"/>
            <a:ext cx="7787208" cy="1152128"/>
          </a:xfrm>
        </p:spPr>
        <p:txBody>
          <a:bodyPr>
            <a:normAutofit fontScale="92500" lnSpcReduction="20000"/>
          </a:bodyPr>
          <a:lstStyle/>
          <a:p>
            <a:pPr marL="0" indent="0">
              <a:buNone/>
            </a:pPr>
            <a:r>
              <a:rPr lang="el-GR" noProof="0" dirty="0">
                <a:latin typeface="PF DinDisplay Pro Light" panose="02000506000000020004" pitchFamily="2" charset="0"/>
              </a:rPr>
              <a:t>Για κάθε προϊόν που αγοράζεται θα πρέπει</a:t>
            </a:r>
            <a:r>
              <a:rPr lang="el-GR" dirty="0">
                <a:latin typeface="PF DinDisplay Pro Light" panose="02000506000000020004" pitchFamily="2" charset="0"/>
              </a:rPr>
              <a:t> να εξετάζεται το σύνολο των περιβαλλοντικών του επιπτώσεων</a:t>
            </a:r>
            <a:r>
              <a:rPr lang="el-GR" noProof="0" dirty="0">
                <a:latin typeface="PF DinDisplay Pro Light" panose="02000506000000020004" pitchFamily="2" charset="0"/>
              </a:rPr>
              <a:t>, </a:t>
            </a:r>
            <a:r>
              <a:rPr lang="el-GR" b="1" noProof="0" dirty="0">
                <a:solidFill>
                  <a:srgbClr val="008A88"/>
                </a:solidFill>
                <a:latin typeface="PF DinDisplay Pro Light" panose="02000506000000020004" pitchFamily="2" charset="0"/>
              </a:rPr>
              <a:t>σε όλα τα στάδια του κύκλου ζωής του!</a:t>
            </a:r>
          </a:p>
          <a:p>
            <a:pPr marL="0" indent="0">
              <a:buNone/>
            </a:pPr>
            <a:endParaRPr lang="en-GB" noProof="0" dirty="0">
              <a:latin typeface="PF DinDisplay Pro Light" panose="02000506000000020004" pitchFamily="2" charset="0"/>
            </a:endParaRP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4</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noProof="0">
                <a:latin typeface="PF DinDisplay Pro Light" panose="02000506000000020004" pitchFamily="2" charset="0"/>
              </a:rPr>
              <a:t>Οι επιπτώσεις της σύμβασης</a:t>
            </a:r>
          </a:p>
        </p:txBody>
      </p:sp>
      <p:graphicFrame>
        <p:nvGraphicFramePr>
          <p:cNvPr id="17" name="Table 16"/>
          <p:cNvGraphicFramePr>
            <a:graphicFrameLocks noGrp="1"/>
          </p:cNvGraphicFramePr>
          <p:nvPr>
            <p:extLst>
              <p:ext uri="{D42A27DB-BD31-4B8C-83A1-F6EECF244321}">
                <p14:modId xmlns:p14="http://schemas.microsoft.com/office/powerpoint/2010/main" val="582543702"/>
              </p:ext>
            </p:extLst>
          </p:nvPr>
        </p:nvGraphicFramePr>
        <p:xfrm>
          <a:off x="539552" y="2532504"/>
          <a:ext cx="7632848" cy="3556718"/>
        </p:xfrm>
        <a:graphic>
          <a:graphicData uri="http://schemas.openxmlformats.org/drawingml/2006/table">
            <a:tbl>
              <a:tblPr firstRow="1" bandRow="1">
                <a:tableStyleId>{5C22544A-7EE6-4342-B048-85BDC9FD1C3A}</a:tableStyleId>
              </a:tblPr>
              <a:tblGrid>
                <a:gridCol w="2689670">
                  <a:extLst>
                    <a:ext uri="{9D8B030D-6E8A-4147-A177-3AD203B41FA5}">
                      <a16:colId xmlns:a16="http://schemas.microsoft.com/office/drawing/2014/main" val="20000"/>
                    </a:ext>
                  </a:extLst>
                </a:gridCol>
                <a:gridCol w="4943178">
                  <a:extLst>
                    <a:ext uri="{9D8B030D-6E8A-4147-A177-3AD203B41FA5}">
                      <a16:colId xmlns:a16="http://schemas.microsoft.com/office/drawing/2014/main" val="20001"/>
                    </a:ext>
                  </a:extLst>
                </a:gridCol>
              </a:tblGrid>
              <a:tr h="1196986">
                <a:tc>
                  <a:txBody>
                    <a:bodyPr/>
                    <a:lstStyle/>
                    <a:p>
                      <a:pPr algn="ctr"/>
                      <a:r>
                        <a:rPr lang="el-GR" sz="2400" b="0" dirty="0">
                          <a:solidFill>
                            <a:srgbClr val="008A88"/>
                          </a:solidFill>
                          <a:latin typeface="PF DinDisplay Pro Light" panose="02000506000000020004" pitchFamily="2" charset="0"/>
                        </a:rPr>
                        <a:t>Αλυσίδα ανεφοδιασμού</a:t>
                      </a:r>
                    </a:p>
                  </a:txBody>
                  <a:tcPr anchor="ctr">
                    <a:lnL w="12700" cmpd="sng">
                      <a:noFill/>
                    </a:lnL>
                    <a:lnR w="12700" cmpd="sng">
                      <a:noFill/>
                    </a:lnR>
                    <a:lnT w="12700" cmpd="sng">
                      <a:noFill/>
                    </a:lnT>
                    <a:lnB w="12700" cap="flat" cmpd="sng" algn="ctr">
                      <a:solidFill>
                        <a:srgbClr val="008A88"/>
                      </a:solidFill>
                      <a:prstDash val="solid"/>
                      <a:round/>
                      <a:headEnd type="none" w="med" len="med"/>
                      <a:tailEnd type="none" w="med" len="med"/>
                    </a:lnB>
                    <a:lnTlToBr w="12700" cmpd="sng">
                      <a:noFill/>
                      <a:prstDash val="solid"/>
                    </a:lnTlToBr>
                    <a:lnBlToTr w="12700" cmpd="sng">
                      <a:noFill/>
                      <a:prstDash val="solid"/>
                    </a:lnBlToTr>
                    <a:solidFill>
                      <a:srgbClr val="E8F0D0"/>
                    </a:solidFill>
                  </a:tcPr>
                </a:tc>
                <a:tc>
                  <a:txBody>
                    <a:bodyPr/>
                    <a:lstStyle/>
                    <a:p>
                      <a:pPr marL="180975" indent="-180975">
                        <a:spcBef>
                          <a:spcPts val="300"/>
                        </a:spcBef>
                        <a:spcAft>
                          <a:spcPts val="300"/>
                        </a:spcAft>
                        <a:buFont typeface="Arial" pitchFamily="34" charset="0"/>
                        <a:buChar char="•"/>
                      </a:pPr>
                      <a:r>
                        <a:rPr lang="el-GR" b="0">
                          <a:solidFill>
                            <a:srgbClr val="008A88"/>
                          </a:solidFill>
                          <a:latin typeface="PF DinDisplay Pro Light" panose="02000506000000020004" pitchFamily="2" charset="0"/>
                        </a:rPr>
                        <a:t>Κατανάλωση </a:t>
                      </a:r>
                      <a:r>
                        <a:rPr lang="el-GR" b="0" baseline="0">
                          <a:solidFill>
                            <a:srgbClr val="008A88"/>
                          </a:solidFill>
                          <a:latin typeface="PF DinDisplay Pro Light" panose="02000506000000020004" pitchFamily="2" charset="0"/>
                        </a:rPr>
                        <a:t>πρώτων υλών </a:t>
                      </a:r>
                    </a:p>
                    <a:p>
                      <a:pPr marL="180975" indent="-180975">
                        <a:spcBef>
                          <a:spcPts val="300"/>
                        </a:spcBef>
                        <a:spcAft>
                          <a:spcPts val="300"/>
                        </a:spcAft>
                        <a:buFont typeface="Arial" pitchFamily="34" charset="0"/>
                        <a:buChar char="•"/>
                      </a:pPr>
                      <a:r>
                        <a:rPr lang="el-GR" b="0" baseline="0">
                          <a:solidFill>
                            <a:srgbClr val="008A88"/>
                          </a:solidFill>
                          <a:latin typeface="PF DinDisplay Pro Light" panose="02000506000000020004" pitchFamily="2" charset="0"/>
                        </a:rPr>
                        <a:t>Χρήση ενέργειας/νερού, εκπομπές και (τοξικά) απόβλητα από βιομηχανική επεξεργασία και μεταφορά</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0D0"/>
                    </a:solidFill>
                  </a:tcPr>
                </a:tc>
                <a:extLst>
                  <a:ext uri="{0D108BD9-81ED-4DB2-BD59-A6C34878D82A}">
                    <a16:rowId xmlns:a16="http://schemas.microsoft.com/office/drawing/2014/main" val="10000"/>
                  </a:ext>
                </a:extLst>
              </a:tr>
              <a:tr h="1145899">
                <a:tc>
                  <a:txBody>
                    <a:bodyPr/>
                    <a:lstStyle/>
                    <a:p>
                      <a:pPr algn="ctr"/>
                      <a:r>
                        <a:rPr lang="el-GR" sz="2400" b="0">
                          <a:solidFill>
                            <a:srgbClr val="008A88"/>
                          </a:solidFill>
                          <a:latin typeface="PF DinDisplay Pro Light" panose="02000506000000020004" pitchFamily="2" charset="0"/>
                        </a:rPr>
                        <a:t>Χρήση</a:t>
                      </a:r>
                    </a:p>
                  </a:txBody>
                  <a:tcPr anchor="ctr">
                    <a:lnL w="12700" cmpd="sng">
                      <a:noFill/>
                    </a:lnL>
                    <a:lnR w="12700" cmpd="sng">
                      <a:noFill/>
                    </a:lnR>
                    <a:lnT w="12700" cap="flat" cmpd="sng" algn="ctr">
                      <a:solidFill>
                        <a:srgbClr val="008A88"/>
                      </a:solidFill>
                      <a:prstDash val="solid"/>
                      <a:round/>
                      <a:headEnd type="none" w="med" len="med"/>
                      <a:tailEnd type="none" w="med" len="med"/>
                    </a:lnT>
                    <a:lnB w="12700" cap="flat" cmpd="sng" algn="ctr">
                      <a:solidFill>
                        <a:srgbClr val="008A88"/>
                      </a:solidFill>
                      <a:prstDash val="solid"/>
                      <a:round/>
                      <a:headEnd type="none" w="med" len="med"/>
                      <a:tailEnd type="none" w="med" len="med"/>
                    </a:lnB>
                    <a:lnTlToBr w="12700" cmpd="sng">
                      <a:noFill/>
                      <a:prstDash val="solid"/>
                    </a:lnTlToBr>
                    <a:lnBlToTr w="12700" cmpd="sng">
                      <a:noFill/>
                      <a:prstDash val="solid"/>
                    </a:lnBlToTr>
                    <a:solidFill>
                      <a:srgbClr val="E8F0D0"/>
                    </a:solidFill>
                  </a:tcPr>
                </a:tc>
                <a:tc>
                  <a:txBody>
                    <a:bodyPr/>
                    <a:lstStyle/>
                    <a:p>
                      <a:pPr marL="180975" indent="-180975">
                        <a:spcBef>
                          <a:spcPts val="300"/>
                        </a:spcBef>
                        <a:spcAft>
                          <a:spcPts val="300"/>
                        </a:spcAft>
                        <a:buFont typeface="Arial" pitchFamily="34" charset="0"/>
                        <a:buChar char="•"/>
                      </a:pPr>
                      <a:r>
                        <a:rPr lang="el-GR" b="0" dirty="0">
                          <a:solidFill>
                            <a:srgbClr val="008A88"/>
                          </a:solidFill>
                          <a:latin typeface="PF DinDisplay Pro Light" panose="02000506000000020004" pitchFamily="2" charset="0"/>
                        </a:rPr>
                        <a:t>Κατανάλωση ενέργειας/νερού</a:t>
                      </a:r>
                    </a:p>
                    <a:p>
                      <a:pPr marL="180975" indent="-180975">
                        <a:spcBef>
                          <a:spcPts val="300"/>
                        </a:spcBef>
                        <a:spcAft>
                          <a:spcPts val="300"/>
                        </a:spcAft>
                        <a:buFont typeface="Arial" pitchFamily="34" charset="0"/>
                        <a:buChar char="•"/>
                      </a:pPr>
                      <a:r>
                        <a:rPr lang="el-GR" b="0" baseline="0" dirty="0">
                          <a:solidFill>
                            <a:srgbClr val="008A88"/>
                          </a:solidFill>
                          <a:latin typeface="PF DinDisplay Pro Light" panose="02000506000000020004" pitchFamily="2" charset="0"/>
                        </a:rPr>
                        <a:t>Παραγωγή αποβλήτων και εκπομπών </a:t>
                      </a:r>
                    </a:p>
                    <a:p>
                      <a:pPr marL="180975" indent="-180975">
                        <a:spcBef>
                          <a:spcPts val="300"/>
                        </a:spcBef>
                        <a:spcAft>
                          <a:spcPts val="300"/>
                        </a:spcAft>
                        <a:buFont typeface="Arial" pitchFamily="34" charset="0"/>
                        <a:buChar char="•"/>
                      </a:pPr>
                      <a:r>
                        <a:rPr lang="el-GR" b="0" baseline="0" dirty="0">
                          <a:solidFill>
                            <a:srgbClr val="008A88"/>
                          </a:solidFill>
                          <a:latin typeface="PF DinDisplay Pro Light" panose="02000506000000020004" pitchFamily="2" charset="0"/>
                        </a:rPr>
                        <a:t>Χρήση αναλώσιμων (π.χ. χαρτί, μελάνι)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0D0"/>
                    </a:solidFill>
                  </a:tcPr>
                </a:tc>
                <a:extLst>
                  <a:ext uri="{0D108BD9-81ED-4DB2-BD59-A6C34878D82A}">
                    <a16:rowId xmlns:a16="http://schemas.microsoft.com/office/drawing/2014/main" val="10001"/>
                  </a:ext>
                </a:extLst>
              </a:tr>
              <a:tr h="1145899">
                <a:tc>
                  <a:txBody>
                    <a:bodyPr/>
                    <a:lstStyle/>
                    <a:p>
                      <a:pPr algn="ctr"/>
                      <a:r>
                        <a:rPr lang="el-GR" sz="2400" b="0">
                          <a:solidFill>
                            <a:srgbClr val="008A88"/>
                          </a:solidFill>
                          <a:latin typeface="PF DinDisplay Pro Light" panose="02000506000000020004" pitchFamily="2" charset="0"/>
                        </a:rPr>
                        <a:t>Απόρριψη</a:t>
                      </a:r>
                    </a:p>
                  </a:txBody>
                  <a:tcPr anchor="ctr">
                    <a:lnL w="12700" cmpd="sng">
                      <a:noFill/>
                    </a:lnL>
                    <a:lnR w="12700" cmpd="sng">
                      <a:noFill/>
                    </a:lnR>
                    <a:lnT w="12700" cap="flat" cmpd="sng" algn="ctr">
                      <a:solidFill>
                        <a:srgbClr val="008A8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F0D0"/>
                    </a:solidFill>
                  </a:tcPr>
                </a:tc>
                <a:tc>
                  <a:txBody>
                    <a:bodyPr/>
                    <a:lstStyle/>
                    <a:p>
                      <a:pPr marL="180975" indent="-180975">
                        <a:spcBef>
                          <a:spcPts val="300"/>
                        </a:spcBef>
                        <a:spcAft>
                          <a:spcPts val="300"/>
                        </a:spcAft>
                        <a:buFont typeface="Arial" pitchFamily="34" charset="0"/>
                        <a:buChar char="•"/>
                      </a:pPr>
                      <a:r>
                        <a:rPr lang="el-GR" b="0" dirty="0">
                          <a:solidFill>
                            <a:srgbClr val="008A88"/>
                          </a:solidFill>
                          <a:latin typeface="PF DinDisplay Pro Light" panose="02000506000000020004" pitchFamily="2" charset="0"/>
                        </a:rPr>
                        <a:t>Παραγωγή αποβλήτων</a:t>
                      </a:r>
                    </a:p>
                    <a:p>
                      <a:pPr marL="180975" indent="-180975">
                        <a:spcBef>
                          <a:spcPts val="300"/>
                        </a:spcBef>
                        <a:spcAft>
                          <a:spcPts val="300"/>
                        </a:spcAft>
                        <a:buFont typeface="Arial" pitchFamily="34" charset="0"/>
                        <a:buChar char="•"/>
                      </a:pPr>
                      <a:r>
                        <a:rPr lang="el-GR" b="0" baseline="0" dirty="0">
                          <a:solidFill>
                            <a:srgbClr val="008A88"/>
                          </a:solidFill>
                          <a:latin typeface="PF DinDisplay Pro Light" panose="02000506000000020004" pitchFamily="2" charset="0"/>
                        </a:rPr>
                        <a:t>Τοξικές εκπομπές</a:t>
                      </a:r>
                    </a:p>
                    <a:p>
                      <a:pPr marL="180975" indent="-180975">
                        <a:spcBef>
                          <a:spcPts val="300"/>
                        </a:spcBef>
                        <a:spcAft>
                          <a:spcPts val="300"/>
                        </a:spcAft>
                        <a:buFont typeface="Arial" pitchFamily="34" charset="0"/>
                        <a:buChar char="•"/>
                      </a:pPr>
                      <a:r>
                        <a:rPr lang="el-GR" b="0" baseline="0" dirty="0">
                          <a:solidFill>
                            <a:srgbClr val="008A88"/>
                          </a:solidFill>
                          <a:latin typeface="PF DinDisplay Pro Light" panose="02000506000000020004" pitchFamily="2" charset="0"/>
                        </a:rPr>
                        <a:t>Πιθανές νέες πρώτες ύλες</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F0D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lternative Energy, Business People, Businessman"/>
          <p:cNvPicPr>
            <a:picLocks noChangeAspect="1" noChangeArrowheads="1"/>
          </p:cNvPicPr>
          <p:nvPr/>
        </p:nvPicPr>
        <p:blipFill rotWithShape="1">
          <a:blip r:embed="rId3" cstate="print"/>
          <a:srcRect l="-830" r="5420"/>
          <a:stretch/>
        </p:blipFill>
        <p:spPr bwMode="auto">
          <a:xfrm>
            <a:off x="1799373" y="4004822"/>
            <a:ext cx="2871609" cy="2088000"/>
          </a:xfrm>
          <a:prstGeom prst="rect">
            <a:avLst/>
          </a:prstGeom>
          <a:noFill/>
        </p:spPr>
      </p:pic>
      <p:sp>
        <p:nvSpPr>
          <p:cNvPr id="19" name="Arrow: Striped Right 18">
            <a:extLst>
              <a:ext uri="{FF2B5EF4-FFF2-40B4-BE49-F238E27FC236}">
                <a16:creationId xmlns:a16="http://schemas.microsoft.com/office/drawing/2014/main" id="{1E2CE173-0C44-437D-9057-AB043949F73A}"/>
              </a:ext>
            </a:extLst>
          </p:cNvPr>
          <p:cNvSpPr/>
          <p:nvPr/>
        </p:nvSpPr>
        <p:spPr>
          <a:xfrm>
            <a:off x="822416" y="4004822"/>
            <a:ext cx="1805368" cy="2088000"/>
          </a:xfrm>
          <a:prstGeom prst="stripedRightArrow">
            <a:avLst>
              <a:gd name="adj1" fmla="val 100000"/>
              <a:gd name="adj2" fmla="val 33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Arrow: Striped Right 13">
            <a:extLst>
              <a:ext uri="{FF2B5EF4-FFF2-40B4-BE49-F238E27FC236}">
                <a16:creationId xmlns:a16="http://schemas.microsoft.com/office/drawing/2014/main" id="{5A9DC4EC-941F-4AEC-ACFF-7F9CB27CBFED}"/>
              </a:ext>
            </a:extLst>
          </p:cNvPr>
          <p:cNvSpPr/>
          <p:nvPr/>
        </p:nvSpPr>
        <p:spPr>
          <a:xfrm>
            <a:off x="35496" y="4004824"/>
            <a:ext cx="1805368" cy="2088000"/>
          </a:xfrm>
          <a:prstGeom prst="stripedRightArrow">
            <a:avLst>
              <a:gd name="adj1" fmla="val 100000"/>
              <a:gd name="adj2" fmla="val 33928"/>
            </a:avLst>
          </a:prstGeom>
          <a:solidFill>
            <a:srgbClr val="A1D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3" name="Picture 12" descr="test.png">
            <a:extLst>
              <a:ext uri="{FF2B5EF4-FFF2-40B4-BE49-F238E27FC236}">
                <a16:creationId xmlns:a16="http://schemas.microsoft.com/office/drawing/2014/main" id="{6ABF95B7-D2D0-45D7-AE56-723342789DCB}"/>
              </a:ext>
            </a:extLst>
          </p:cNvPr>
          <p:cNvPicPr>
            <a:picLocks noChangeAspect="1"/>
          </p:cNvPicPr>
          <p:nvPr/>
        </p:nvPicPr>
        <p:blipFill>
          <a:blip r:embed="rId4" cstate="print"/>
          <a:srcRect l="33663"/>
          <a:stretch>
            <a:fillRect/>
          </a:stretch>
        </p:blipFill>
        <p:spPr>
          <a:xfrm>
            <a:off x="4788024" y="4005655"/>
            <a:ext cx="3516575" cy="2088472"/>
          </a:xfrm>
          <a:prstGeom prst="roundRect">
            <a:avLst>
              <a:gd name="adj" fmla="val 0"/>
            </a:avLst>
          </a:prstGeom>
          <a:noFill/>
          <a:ln>
            <a:noFill/>
          </a:ln>
        </p:spPr>
      </p:pic>
      <p:sp>
        <p:nvSpPr>
          <p:cNvPr id="2" name="Content Placeholder 1"/>
          <p:cNvSpPr>
            <a:spLocks noGrp="1"/>
          </p:cNvSpPr>
          <p:nvPr>
            <p:ph idx="1"/>
          </p:nvPr>
        </p:nvSpPr>
        <p:spPr>
          <a:xfrm>
            <a:off x="478265" y="1387798"/>
            <a:ext cx="4402832" cy="2232248"/>
          </a:xfrm>
          <a:ln>
            <a:noFill/>
          </a:ln>
        </p:spPr>
        <p:txBody>
          <a:bodyPr>
            <a:noAutofit/>
          </a:bodyPr>
          <a:lstStyle/>
          <a:p>
            <a:pPr>
              <a:spcBef>
                <a:spcPts val="0"/>
              </a:spcBef>
              <a:spcAft>
                <a:spcPts val="600"/>
              </a:spcAft>
              <a:buNone/>
            </a:pPr>
            <a:r>
              <a:rPr lang="el-GR" sz="1700" b="1" noProof="0" dirty="0">
                <a:latin typeface="PF DinDisplay Pro Light" panose="02000506000000020004" pitchFamily="2" charset="0"/>
              </a:rPr>
              <a:t>Επιπτώσεις των </a:t>
            </a:r>
            <a:r>
              <a:rPr lang="el-GR" sz="1700" b="1" dirty="0">
                <a:latin typeface="PF DinDisplay Pro Light" panose="02000506000000020004" pitchFamily="2" charset="0"/>
              </a:rPr>
              <a:t>δημόσιων </a:t>
            </a:r>
            <a:r>
              <a:rPr lang="el-GR" sz="1700" b="1" noProof="0" dirty="0">
                <a:latin typeface="PF DinDisplay Pro Light" panose="02000506000000020004" pitchFamily="2" charset="0"/>
              </a:rPr>
              <a:t>αγορών:</a:t>
            </a:r>
          </a:p>
          <a:p>
            <a:pPr marL="0">
              <a:spcBef>
                <a:spcPts val="0"/>
              </a:spcBef>
              <a:spcAft>
                <a:spcPts val="600"/>
              </a:spcAft>
              <a:buNone/>
            </a:pPr>
            <a:r>
              <a:rPr lang="el-GR" sz="1700" noProof="0" dirty="0">
                <a:latin typeface="PF DinDisplay Pro Light" panose="02000506000000020004" pitchFamily="2" charset="0"/>
              </a:rPr>
              <a:t>Ο </a:t>
            </a:r>
            <a:r>
              <a:rPr lang="el-GR" sz="1700" b="1" noProof="0" dirty="0">
                <a:solidFill>
                  <a:srgbClr val="008A88"/>
                </a:solidFill>
                <a:latin typeface="PF DinDisplay Pro Light" panose="02000506000000020004" pitchFamily="2" charset="0"/>
              </a:rPr>
              <a:t>ηλεκτρισμός</a:t>
            </a:r>
            <a:r>
              <a:rPr lang="el-GR" sz="1700" noProof="0" dirty="0">
                <a:latin typeface="PF DinDisplay Pro Light" panose="02000506000000020004" pitchFamily="2" charset="0"/>
              </a:rPr>
              <a:t> που χρησιμοποιείται για παροχή ρεύματος στα δημόσια κτίρια και τον εξοπλισμό</a:t>
            </a:r>
          </a:p>
          <a:p>
            <a:pPr marL="0">
              <a:spcBef>
                <a:spcPts val="0"/>
              </a:spcBef>
              <a:spcAft>
                <a:spcPts val="600"/>
              </a:spcAft>
              <a:buNone/>
            </a:pPr>
            <a:r>
              <a:rPr lang="el-GR" sz="1700" noProof="0" dirty="0">
                <a:latin typeface="PF DinDisplay Pro Light" panose="02000506000000020004" pitchFamily="2" charset="0"/>
              </a:rPr>
              <a:t>Τα </a:t>
            </a:r>
            <a:r>
              <a:rPr lang="el-GR" sz="1700" b="1" noProof="0" dirty="0">
                <a:solidFill>
                  <a:srgbClr val="008A88"/>
                </a:solidFill>
                <a:latin typeface="PF DinDisplay Pro Light" panose="02000506000000020004" pitchFamily="2" charset="0"/>
              </a:rPr>
              <a:t>καύσιμα</a:t>
            </a:r>
            <a:r>
              <a:rPr lang="el-GR" sz="1700" noProof="0" dirty="0">
                <a:latin typeface="PF DinDisplay Pro Light" panose="02000506000000020004" pitchFamily="2" charset="0"/>
              </a:rPr>
              <a:t> που καταναλώνονται από τον στόλο οχημάτων ή για τη θέρμανση των δημοσίων κτιρίων</a:t>
            </a:r>
          </a:p>
          <a:p>
            <a:pPr marL="0">
              <a:spcBef>
                <a:spcPts val="0"/>
              </a:spcBef>
              <a:spcAft>
                <a:spcPts val="600"/>
              </a:spcAft>
              <a:buNone/>
            </a:pPr>
            <a:r>
              <a:rPr lang="el-GR" sz="1700" noProof="0" dirty="0">
                <a:latin typeface="PF DinDisplay Pro Light" panose="02000506000000020004" pitchFamily="2" charset="0"/>
              </a:rPr>
              <a:t>Εκπομπές από </a:t>
            </a:r>
            <a:r>
              <a:rPr lang="el-GR" sz="1700" b="1" noProof="0" dirty="0">
                <a:solidFill>
                  <a:srgbClr val="008A88"/>
                </a:solidFill>
                <a:latin typeface="PF DinDisplay Pro Light" panose="02000506000000020004" pitchFamily="2" charset="0"/>
              </a:rPr>
              <a:t>βιομηχανικές επεξεργασίες</a:t>
            </a:r>
            <a:r>
              <a:rPr lang="el-GR" sz="1700" noProof="0" dirty="0">
                <a:latin typeface="PF DinDisplay Pro Light" panose="02000506000000020004" pitchFamily="2" charset="0"/>
              </a:rPr>
              <a:t> και </a:t>
            </a:r>
            <a:r>
              <a:rPr lang="el-GR" sz="1700" b="1" noProof="0" dirty="0">
                <a:solidFill>
                  <a:srgbClr val="008A88"/>
                </a:solidFill>
                <a:latin typeface="PF DinDisplay Pro Light" panose="02000506000000020004" pitchFamily="2" charset="0"/>
              </a:rPr>
              <a:t>μεταφορές</a:t>
            </a:r>
            <a:r>
              <a:rPr lang="el-GR" sz="1700" noProof="0" dirty="0">
                <a:latin typeface="PF DinDisplay Pro Light" panose="02000506000000020004" pitchFamily="2" charset="0"/>
              </a:rPr>
              <a:t> κατά την αλυσίδα ανεφοδιασμού</a:t>
            </a:r>
          </a:p>
          <a:p>
            <a:pPr>
              <a:spcBef>
                <a:spcPts val="0"/>
              </a:spcBef>
              <a:spcAft>
                <a:spcPts val="600"/>
              </a:spcAft>
            </a:pPr>
            <a:endParaRPr lang="en-GB" sz="1700" noProof="0" dirty="0">
              <a:latin typeface="PF DinDisplay Pro Light" panose="02000506000000020004" pitchFamily="2" charset="0"/>
            </a:endParaRP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5</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noProof="0" dirty="0">
                <a:latin typeface="PF DinDisplay Pro Light" panose="02000506000000020004" pitchFamily="2" charset="0"/>
              </a:rPr>
              <a:t>Επιπτώσεις: Κλιματική αλλαγή/εκπομπές CO</a:t>
            </a:r>
            <a:r>
              <a:rPr lang="el-GR" baseline="-25000" noProof="0" dirty="0">
                <a:latin typeface="PF DinDisplay Pro Light" panose="02000506000000020004" pitchFamily="2" charset="0"/>
              </a:rPr>
              <a:t>2</a:t>
            </a:r>
          </a:p>
        </p:txBody>
      </p:sp>
      <p:sp>
        <p:nvSpPr>
          <p:cNvPr id="9" name="Rectangle 8"/>
          <p:cNvSpPr/>
          <p:nvPr/>
        </p:nvSpPr>
        <p:spPr>
          <a:xfrm>
            <a:off x="4788025" y="4005064"/>
            <a:ext cx="3456384" cy="2077492"/>
          </a:xfrm>
          <a:prstGeom prst="rect">
            <a:avLst/>
          </a:prstGeom>
          <a:ln>
            <a:noFill/>
          </a:ln>
        </p:spPr>
        <p:txBody>
          <a:bodyPr wrap="square">
            <a:spAutoFit/>
          </a:bodyPr>
          <a:lstStyle/>
          <a:p>
            <a:pPr>
              <a:spcAft>
                <a:spcPts val="600"/>
              </a:spcAft>
            </a:pPr>
            <a:r>
              <a:rPr lang="el-GR" sz="1700" dirty="0">
                <a:solidFill>
                  <a:schemeClr val="bg1"/>
                </a:solidFill>
                <a:latin typeface="PF DinDisplay Pro Light" panose="02000506000000020004" pitchFamily="2" charset="0"/>
              </a:rPr>
              <a:t>Απαίτηση για </a:t>
            </a:r>
            <a:r>
              <a:rPr lang="el-GR" sz="1700" b="1" dirty="0">
                <a:solidFill>
                  <a:schemeClr val="bg1"/>
                </a:solidFill>
                <a:latin typeface="PF DinDisplay Pro Light" panose="02000506000000020004" pitchFamily="2" charset="0"/>
              </a:rPr>
              <a:t>υψηλά πρότυπα ενεργειακής απόδοσης </a:t>
            </a:r>
            <a:r>
              <a:rPr lang="el-GR" sz="1700" dirty="0">
                <a:solidFill>
                  <a:schemeClr val="bg1"/>
                </a:solidFill>
                <a:latin typeface="PF DinDisplay Pro Light" panose="02000506000000020004" pitchFamily="2" charset="0"/>
              </a:rPr>
              <a:t>για κτίρια και προϊόντα</a:t>
            </a:r>
          </a:p>
          <a:p>
            <a:pPr>
              <a:spcAft>
                <a:spcPts val="600"/>
              </a:spcAft>
            </a:pPr>
            <a:r>
              <a:rPr lang="el-GR" sz="1700" dirty="0">
                <a:solidFill>
                  <a:schemeClr val="bg1"/>
                </a:solidFill>
                <a:latin typeface="PF DinDisplay Pro Light" panose="02000506000000020004" pitchFamily="2" charset="0"/>
              </a:rPr>
              <a:t>Παραγωγή </a:t>
            </a:r>
            <a:r>
              <a:rPr lang="el-GR" sz="1700" b="1" dirty="0">
                <a:solidFill>
                  <a:schemeClr val="bg1"/>
                </a:solidFill>
                <a:latin typeface="PF DinDisplay Pro Light" panose="02000506000000020004" pitchFamily="2" charset="0"/>
              </a:rPr>
              <a:t>πράσινου ηλεκτρισμού</a:t>
            </a:r>
          </a:p>
          <a:p>
            <a:pPr>
              <a:spcAft>
                <a:spcPts val="600"/>
              </a:spcAft>
            </a:pPr>
            <a:r>
              <a:rPr lang="el-GR" sz="1700" dirty="0">
                <a:solidFill>
                  <a:schemeClr val="bg1"/>
                </a:solidFill>
                <a:latin typeface="PF DinDisplay Pro Light" panose="02000506000000020004" pitchFamily="2" charset="0"/>
              </a:rPr>
              <a:t>Μετάβαση σε </a:t>
            </a:r>
            <a:r>
              <a:rPr lang="el-GR" sz="1700" b="1" dirty="0">
                <a:solidFill>
                  <a:schemeClr val="bg1"/>
                </a:solidFill>
                <a:latin typeface="PF DinDisplay Pro Light" panose="02000506000000020004" pitchFamily="2" charset="0"/>
              </a:rPr>
              <a:t>οχήματα μηδενικών εκπομπών </a:t>
            </a:r>
            <a:r>
              <a:rPr lang="el-GR" sz="1700" dirty="0">
                <a:solidFill>
                  <a:schemeClr val="bg1"/>
                </a:solidFill>
                <a:latin typeface="PF DinDisplay Pro Light" panose="02000506000000020004" pitchFamily="2" charset="0"/>
              </a:rPr>
              <a:t>(ενθάρρυνση προμηθευτών να πράξουν το ίδιο)</a:t>
            </a:r>
          </a:p>
        </p:txBody>
      </p:sp>
      <p:pic>
        <p:nvPicPr>
          <p:cNvPr id="11266" name="Picture 2" descr="Industry, Smoke, Chimney, Pollution, Exhaust Gases"/>
          <p:cNvPicPr>
            <a:picLocks noChangeAspect="1" noChangeArrowheads="1"/>
          </p:cNvPicPr>
          <p:nvPr/>
        </p:nvPicPr>
        <p:blipFill rotWithShape="1">
          <a:blip r:embed="rId5" cstate="print"/>
          <a:srcRect t="8068"/>
          <a:stretch/>
        </p:blipFill>
        <p:spPr bwMode="auto">
          <a:xfrm>
            <a:off x="4788024" y="1424354"/>
            <a:ext cx="3516575" cy="2424637"/>
          </a:xfrm>
          <a:prstGeom prst="rect">
            <a:avLst/>
          </a:prstGeom>
          <a:noFill/>
        </p:spPr>
      </p:pic>
      <p:sp>
        <p:nvSpPr>
          <p:cNvPr id="16" name="Rectangle 15">
            <a:extLst>
              <a:ext uri="{FF2B5EF4-FFF2-40B4-BE49-F238E27FC236}">
                <a16:creationId xmlns:a16="http://schemas.microsoft.com/office/drawing/2014/main" id="{CD38838E-6D5F-4030-90C7-1BB28FF977A5}"/>
              </a:ext>
            </a:extLst>
          </p:cNvPr>
          <p:cNvSpPr/>
          <p:nvPr/>
        </p:nvSpPr>
        <p:spPr>
          <a:xfrm rot="16200000">
            <a:off x="-356077" y="4756436"/>
            <a:ext cx="2088001" cy="584775"/>
          </a:xfrm>
          <a:prstGeom prst="rect">
            <a:avLst/>
          </a:prstGeom>
        </p:spPr>
        <p:txBody>
          <a:bodyPr wrap="square">
            <a:spAutoFit/>
          </a:bodyPr>
          <a:lstStyle/>
          <a:p>
            <a:pPr algn="ctr">
              <a:buNone/>
            </a:pPr>
            <a:r>
              <a:rPr lang="el-GR" sz="1600" b="1" dirty="0">
                <a:solidFill>
                  <a:schemeClr val="bg1"/>
                </a:solidFill>
                <a:latin typeface="PF DinDisplay Pro Light" panose="02000506000000020004" pitchFamily="2" charset="0"/>
              </a:rPr>
              <a:t>ΠΡΑΣΙΝΕΣ ΔΗΜΟΣΙΕΣ</a:t>
            </a:r>
          </a:p>
          <a:p>
            <a:pPr algn="ctr">
              <a:buNone/>
            </a:pPr>
            <a:r>
              <a:rPr lang="el-GR" sz="1600" b="1" dirty="0">
                <a:solidFill>
                  <a:schemeClr val="bg1"/>
                </a:solidFill>
                <a:latin typeface="PF DinDisplay Pro Light" panose="02000506000000020004" pitchFamily="2" charset="0"/>
              </a:rPr>
              <a:t>ΣΥΜΒΑΣΕΙΣ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2" grpId="0" uiExpand="1"/>
      <p:bldP spid="9"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96752"/>
            <a:ext cx="4072311" cy="2638486"/>
          </a:xfrm>
          <a:ln>
            <a:noFill/>
          </a:ln>
        </p:spPr>
        <p:txBody>
          <a:bodyPr>
            <a:noAutofit/>
          </a:bodyPr>
          <a:lstStyle/>
          <a:p>
            <a:pPr>
              <a:spcBef>
                <a:spcPts val="0"/>
              </a:spcBef>
              <a:spcAft>
                <a:spcPts val="600"/>
              </a:spcAft>
              <a:buNone/>
            </a:pPr>
            <a:r>
              <a:rPr lang="el-GR" sz="1700" b="1" noProof="0" dirty="0">
                <a:latin typeface="PF DinDisplay Pro Light" panose="02000506000000020004" pitchFamily="2" charset="0"/>
              </a:rPr>
              <a:t>Επιπτώσεις των </a:t>
            </a:r>
            <a:r>
              <a:rPr lang="el-GR" sz="1700" b="1" dirty="0">
                <a:latin typeface="PF DinDisplay Pro Light" panose="02000506000000020004" pitchFamily="2" charset="0"/>
              </a:rPr>
              <a:t>δημόσιων αγορών</a:t>
            </a:r>
            <a:r>
              <a:rPr lang="el-GR" sz="1700" b="1" noProof="0" dirty="0">
                <a:latin typeface="PF DinDisplay Pro Light" panose="02000506000000020004" pitchFamily="2" charset="0"/>
              </a:rPr>
              <a:t>:</a:t>
            </a:r>
          </a:p>
          <a:p>
            <a:pPr marL="0">
              <a:spcBef>
                <a:spcPts val="0"/>
              </a:spcBef>
              <a:spcAft>
                <a:spcPts val="600"/>
              </a:spcAft>
              <a:buNone/>
            </a:pPr>
            <a:r>
              <a:rPr lang="el-GR" sz="1700" dirty="0">
                <a:latin typeface="PF DinDisplay Pro Light" panose="02000506000000020004" pitchFamily="2" charset="0"/>
              </a:rPr>
              <a:t>Ατμοσφαιρική ρύπανση από </a:t>
            </a:r>
            <a:r>
              <a:rPr lang="el-GR" sz="1700" b="1" dirty="0">
                <a:solidFill>
                  <a:srgbClr val="008A88"/>
                </a:solidFill>
                <a:latin typeface="PF DinDisplay Pro Light" panose="02000506000000020004" pitchFamily="2" charset="0"/>
              </a:rPr>
              <a:t>οχήματα </a:t>
            </a:r>
            <a:r>
              <a:rPr lang="el-GR" sz="1700" dirty="0">
                <a:latin typeface="PF DinDisplay Pro Light" panose="02000506000000020004" pitchFamily="2" charset="0"/>
              </a:rPr>
              <a:t>που ανήκουν στον δημόσιο τομέα και εκτελούν διάφορες υπηρεσίες ή μεταφέρουν προϊόντα</a:t>
            </a:r>
          </a:p>
          <a:p>
            <a:pPr marL="0">
              <a:spcBef>
                <a:spcPts val="0"/>
              </a:spcBef>
              <a:spcAft>
                <a:spcPts val="600"/>
              </a:spcAft>
              <a:buNone/>
            </a:pPr>
            <a:r>
              <a:rPr lang="el-GR" sz="1700" dirty="0">
                <a:latin typeface="PF DinDisplay Pro Light" panose="02000506000000020004" pitchFamily="2" charset="0"/>
              </a:rPr>
              <a:t>Χρήση </a:t>
            </a:r>
            <a:r>
              <a:rPr lang="el-GR" sz="1700" b="1" dirty="0">
                <a:solidFill>
                  <a:srgbClr val="008A88"/>
                </a:solidFill>
                <a:latin typeface="PF DinDisplay Pro Light" panose="02000506000000020004" pitchFamily="2" charset="0"/>
              </a:rPr>
              <a:t>χημικών προϊόντων </a:t>
            </a:r>
            <a:r>
              <a:rPr lang="el-GR" sz="1700" dirty="0">
                <a:latin typeface="PF DinDisplay Pro Light" panose="02000506000000020004" pitchFamily="2" charset="0"/>
              </a:rPr>
              <a:t>(π.χ. για καθαρισμό) που περιέχουν τοξικές ουσίες</a:t>
            </a:r>
          </a:p>
          <a:p>
            <a:pPr marL="0">
              <a:spcBef>
                <a:spcPts val="0"/>
              </a:spcBef>
              <a:spcAft>
                <a:spcPts val="600"/>
              </a:spcAft>
              <a:buNone/>
            </a:pPr>
            <a:r>
              <a:rPr lang="el-GR" sz="1700" dirty="0">
                <a:latin typeface="PF DinDisplay Pro Light" panose="02000506000000020004" pitchFamily="2" charset="0"/>
              </a:rPr>
              <a:t>Χρήση φυτοφαρμάκων και λιπασμάτων με βάση χημικές ουσίες στην παραγωγή τροφίμων</a:t>
            </a: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6</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noProof="0">
                <a:latin typeface="PF DinDisplay Pro Light" panose="02000506000000020004" pitchFamily="2" charset="0"/>
              </a:rPr>
              <a:t>Επιπτώσεις: </a:t>
            </a:r>
            <a:r>
              <a:rPr lang="el-GR">
                <a:latin typeface="PF DinDisplay Pro Light" panose="02000506000000020004" pitchFamily="2" charset="0"/>
              </a:rPr>
              <a:t>Ποιότητα αέρα και υδάτων</a:t>
            </a:r>
          </a:p>
        </p:txBody>
      </p:sp>
      <p:pic>
        <p:nvPicPr>
          <p:cNvPr id="1026" name="Picture 2"/>
          <p:cNvPicPr>
            <a:picLocks noChangeAspect="1" noChangeArrowheads="1"/>
          </p:cNvPicPr>
          <p:nvPr/>
        </p:nvPicPr>
        <p:blipFill>
          <a:blip r:embed="rId3" cstate="print"/>
          <a:srcRect/>
          <a:stretch>
            <a:fillRect/>
          </a:stretch>
        </p:blipFill>
        <p:spPr bwMode="auto">
          <a:xfrm>
            <a:off x="4813624" y="1283583"/>
            <a:ext cx="3450326" cy="2551655"/>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4" cstate="print"/>
          <a:srcRect l="10327" r="4990"/>
          <a:stretch/>
        </p:blipFill>
        <p:spPr bwMode="auto">
          <a:xfrm>
            <a:off x="1955465" y="4000868"/>
            <a:ext cx="2656398" cy="2088000"/>
          </a:xfrm>
          <a:prstGeom prst="rect">
            <a:avLst/>
          </a:prstGeom>
          <a:noFill/>
          <a:ln w="9525">
            <a:noFill/>
            <a:miter lim="800000"/>
            <a:headEnd/>
            <a:tailEnd/>
          </a:ln>
        </p:spPr>
      </p:pic>
      <p:sp>
        <p:nvSpPr>
          <p:cNvPr id="13" name="Arrow: Striped Right 12">
            <a:extLst>
              <a:ext uri="{FF2B5EF4-FFF2-40B4-BE49-F238E27FC236}">
                <a16:creationId xmlns:a16="http://schemas.microsoft.com/office/drawing/2014/main" id="{8F2A4CE1-7ECD-45E0-A288-DFC39F730A90}"/>
              </a:ext>
            </a:extLst>
          </p:cNvPr>
          <p:cNvSpPr/>
          <p:nvPr/>
        </p:nvSpPr>
        <p:spPr>
          <a:xfrm>
            <a:off x="822416" y="4004822"/>
            <a:ext cx="1805368" cy="2088000"/>
          </a:xfrm>
          <a:prstGeom prst="stripedRightArrow">
            <a:avLst>
              <a:gd name="adj1" fmla="val 100000"/>
              <a:gd name="adj2" fmla="val 33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Arrow: Striped Right 13">
            <a:extLst>
              <a:ext uri="{FF2B5EF4-FFF2-40B4-BE49-F238E27FC236}">
                <a16:creationId xmlns:a16="http://schemas.microsoft.com/office/drawing/2014/main" id="{62013A07-F801-454B-94A1-8CA7D3B2E0FD}"/>
              </a:ext>
            </a:extLst>
          </p:cNvPr>
          <p:cNvSpPr/>
          <p:nvPr/>
        </p:nvSpPr>
        <p:spPr>
          <a:xfrm>
            <a:off x="35496" y="4004824"/>
            <a:ext cx="1805368" cy="2088000"/>
          </a:xfrm>
          <a:prstGeom prst="stripedRightArrow">
            <a:avLst>
              <a:gd name="adj1" fmla="val 100000"/>
              <a:gd name="adj2" fmla="val 33928"/>
            </a:avLst>
          </a:prstGeom>
          <a:solidFill>
            <a:srgbClr val="A1D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14" descr="test.png">
            <a:extLst>
              <a:ext uri="{FF2B5EF4-FFF2-40B4-BE49-F238E27FC236}">
                <a16:creationId xmlns:a16="http://schemas.microsoft.com/office/drawing/2014/main" id="{5196496B-85D0-4365-9F68-0D15C55463AA}"/>
              </a:ext>
            </a:extLst>
          </p:cNvPr>
          <p:cNvPicPr>
            <a:picLocks noChangeAspect="1"/>
          </p:cNvPicPr>
          <p:nvPr/>
        </p:nvPicPr>
        <p:blipFill>
          <a:blip r:embed="rId5" cstate="print"/>
          <a:srcRect l="33663"/>
          <a:stretch>
            <a:fillRect/>
          </a:stretch>
        </p:blipFill>
        <p:spPr>
          <a:xfrm>
            <a:off x="4788024" y="4005655"/>
            <a:ext cx="3516575" cy="2088472"/>
          </a:xfrm>
          <a:prstGeom prst="roundRect">
            <a:avLst>
              <a:gd name="adj" fmla="val 0"/>
            </a:avLst>
          </a:prstGeom>
          <a:noFill/>
          <a:ln>
            <a:noFill/>
          </a:ln>
        </p:spPr>
      </p:pic>
      <p:sp>
        <p:nvSpPr>
          <p:cNvPr id="16" name="Rectangle 15">
            <a:extLst>
              <a:ext uri="{FF2B5EF4-FFF2-40B4-BE49-F238E27FC236}">
                <a16:creationId xmlns:a16="http://schemas.microsoft.com/office/drawing/2014/main" id="{C269A658-2298-48D9-84E5-CCDD0CC80406}"/>
              </a:ext>
            </a:extLst>
          </p:cNvPr>
          <p:cNvSpPr/>
          <p:nvPr/>
        </p:nvSpPr>
        <p:spPr>
          <a:xfrm>
            <a:off x="4788025" y="4005064"/>
            <a:ext cx="3456384" cy="2077492"/>
          </a:xfrm>
          <a:prstGeom prst="rect">
            <a:avLst/>
          </a:prstGeom>
          <a:ln>
            <a:noFill/>
          </a:ln>
        </p:spPr>
        <p:txBody>
          <a:bodyPr wrap="square">
            <a:spAutoFit/>
          </a:bodyPr>
          <a:lstStyle/>
          <a:p>
            <a:pPr>
              <a:spcAft>
                <a:spcPts val="600"/>
              </a:spcAft>
            </a:pPr>
            <a:r>
              <a:rPr lang="el-GR" sz="1700" dirty="0">
                <a:solidFill>
                  <a:schemeClr val="bg1"/>
                </a:solidFill>
                <a:latin typeface="PF DinDisplay Pro Light" panose="02000506000000020004" pitchFamily="2" charset="0"/>
              </a:rPr>
              <a:t>Μετάβαση σε </a:t>
            </a:r>
            <a:r>
              <a:rPr lang="el-GR" sz="1700" b="1" dirty="0">
                <a:solidFill>
                  <a:schemeClr val="bg1"/>
                </a:solidFill>
                <a:latin typeface="PF DinDisplay Pro Light" panose="02000506000000020004" pitchFamily="2" charset="0"/>
              </a:rPr>
              <a:t>οχήματα μηδενικών εκπομπών</a:t>
            </a:r>
          </a:p>
          <a:p>
            <a:pPr>
              <a:spcAft>
                <a:spcPts val="600"/>
              </a:spcAft>
            </a:pPr>
            <a:r>
              <a:rPr lang="el-GR" sz="1700" dirty="0">
                <a:solidFill>
                  <a:schemeClr val="bg1"/>
                </a:solidFill>
                <a:latin typeface="PF DinDisplay Pro Light" panose="02000506000000020004" pitchFamily="2" charset="0"/>
              </a:rPr>
              <a:t>Να απαιτείται οι υπηρεσίες καθαριότητας να πραγματοποιούνται με </a:t>
            </a:r>
            <a:r>
              <a:rPr lang="el-GR" sz="1700" b="1" dirty="0">
                <a:solidFill>
                  <a:schemeClr val="bg1"/>
                </a:solidFill>
                <a:latin typeface="PF DinDisplay Pro Light" panose="02000506000000020004" pitchFamily="2" charset="0"/>
              </a:rPr>
              <a:t>προϊόντα με οικολογικό σήμα.</a:t>
            </a:r>
          </a:p>
          <a:p>
            <a:pPr>
              <a:spcAft>
                <a:spcPts val="600"/>
              </a:spcAft>
            </a:pPr>
            <a:r>
              <a:rPr lang="el-GR" sz="1700" dirty="0">
                <a:solidFill>
                  <a:schemeClr val="bg1"/>
                </a:solidFill>
                <a:latin typeface="PF DinDisplay Pro Light" panose="02000506000000020004" pitchFamily="2" charset="0"/>
              </a:rPr>
              <a:t>Χρήση του όρου </a:t>
            </a:r>
            <a:r>
              <a:rPr lang="el-GR" sz="1700" b="1" dirty="0">
                <a:solidFill>
                  <a:schemeClr val="bg1"/>
                </a:solidFill>
                <a:latin typeface="PF DinDisplay Pro Light" panose="02000506000000020004" pitchFamily="2" charset="0"/>
              </a:rPr>
              <a:t>οργανικός </a:t>
            </a:r>
            <a:r>
              <a:rPr lang="el-GR" sz="1700" dirty="0">
                <a:solidFill>
                  <a:schemeClr val="bg1"/>
                </a:solidFill>
                <a:latin typeface="PF DinDisplay Pro Light" panose="02000506000000020004" pitchFamily="2" charset="0"/>
              </a:rPr>
              <a:t>σε συμβάσεις τροφίμων και τροφοδοσίας </a:t>
            </a:r>
            <a:endParaRPr lang="en-GB" sz="1700" dirty="0">
              <a:solidFill>
                <a:schemeClr val="bg1"/>
              </a:solidFill>
              <a:latin typeface="PF DinDisplay Pro Light" panose="02000506000000020004" pitchFamily="2" charset="0"/>
            </a:endParaRPr>
          </a:p>
        </p:txBody>
      </p:sp>
      <p:sp>
        <p:nvSpPr>
          <p:cNvPr id="17" name="Rectangle 16">
            <a:extLst>
              <a:ext uri="{FF2B5EF4-FFF2-40B4-BE49-F238E27FC236}">
                <a16:creationId xmlns:a16="http://schemas.microsoft.com/office/drawing/2014/main" id="{5CEEEAFE-A13F-452B-B45C-54DF3211D7C0}"/>
              </a:ext>
            </a:extLst>
          </p:cNvPr>
          <p:cNvSpPr/>
          <p:nvPr/>
        </p:nvSpPr>
        <p:spPr>
          <a:xfrm rot="16200000">
            <a:off x="-356077" y="4756436"/>
            <a:ext cx="2088001" cy="584775"/>
          </a:xfrm>
          <a:prstGeom prst="rect">
            <a:avLst/>
          </a:prstGeom>
        </p:spPr>
        <p:txBody>
          <a:bodyPr wrap="square">
            <a:spAutoFit/>
          </a:bodyPr>
          <a:lstStyle/>
          <a:p>
            <a:pPr algn="ctr">
              <a:buNone/>
            </a:pPr>
            <a:r>
              <a:rPr lang="el-GR" sz="1600" b="1" dirty="0">
                <a:solidFill>
                  <a:schemeClr val="bg1"/>
                </a:solidFill>
                <a:latin typeface="PF DinDisplay Pro Light" panose="02000506000000020004" pitchFamily="2" charset="0"/>
              </a:rPr>
              <a:t>ΠΡΑΣΙΝΕΣ ΔΗΜΟΣΙΕΣ</a:t>
            </a:r>
          </a:p>
          <a:p>
            <a:pPr algn="ctr">
              <a:buNone/>
            </a:pPr>
            <a:r>
              <a:rPr lang="el-GR" sz="1600" b="1" dirty="0">
                <a:solidFill>
                  <a:schemeClr val="bg1"/>
                </a:solidFill>
                <a:latin typeface="PF DinDisplay Pro Light" panose="02000506000000020004" pitchFamily="2" charset="0"/>
              </a:rPr>
              <a:t>ΣΥΜΒΑΣΕΙΣ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13"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2299" y="1628800"/>
            <a:ext cx="3888432" cy="2295544"/>
          </a:xfrm>
          <a:ln>
            <a:noFill/>
          </a:ln>
        </p:spPr>
        <p:txBody>
          <a:bodyPr>
            <a:noAutofit/>
          </a:bodyPr>
          <a:lstStyle/>
          <a:p>
            <a:pPr>
              <a:buNone/>
            </a:pPr>
            <a:r>
              <a:rPr lang="el-GR" sz="1700" b="1" dirty="0">
                <a:latin typeface="PF DinDisplay Pro Light" panose="02000506000000020004" pitchFamily="2" charset="0"/>
              </a:rPr>
              <a:t>Επιπτώσεις των δημόσιων αγορών:</a:t>
            </a:r>
          </a:p>
          <a:p>
            <a:pPr marL="0">
              <a:spcAft>
                <a:spcPts val="600"/>
              </a:spcAft>
              <a:buNone/>
            </a:pPr>
            <a:r>
              <a:rPr lang="el-GR" sz="1700" dirty="0">
                <a:latin typeface="PF DinDisplay Pro Light" panose="02000506000000020004" pitchFamily="2" charset="0"/>
              </a:rPr>
              <a:t>Απόρριψη </a:t>
            </a:r>
            <a:r>
              <a:rPr lang="el-GR" sz="1700" b="1" dirty="0">
                <a:solidFill>
                  <a:srgbClr val="008A88"/>
                </a:solidFill>
                <a:latin typeface="PF DinDisplay Pro Light" panose="02000506000000020004" pitchFamily="2" charset="0"/>
              </a:rPr>
              <a:t>ηλεκτρικών προϊόντων </a:t>
            </a:r>
            <a:r>
              <a:rPr lang="el-GR" sz="1700" dirty="0">
                <a:latin typeface="PF DinDisplay Pro Light" panose="02000506000000020004" pitchFamily="2" charset="0"/>
              </a:rPr>
              <a:t>στο τέλος της ζωής τους</a:t>
            </a:r>
          </a:p>
          <a:p>
            <a:pPr marL="0">
              <a:spcAft>
                <a:spcPts val="600"/>
              </a:spcAft>
              <a:buNone/>
            </a:pPr>
            <a:r>
              <a:rPr lang="el-GR" sz="1700" dirty="0">
                <a:latin typeface="PF DinDisplay Pro Light" panose="02000506000000020004" pitchFamily="2" charset="0"/>
              </a:rPr>
              <a:t>Υλικά από απόβλητα εργασιών </a:t>
            </a:r>
            <a:r>
              <a:rPr lang="el-GR" sz="1700" b="1" dirty="0">
                <a:solidFill>
                  <a:srgbClr val="008A88"/>
                </a:solidFill>
                <a:latin typeface="PF DinDisplay Pro Light" panose="02000506000000020004" pitchFamily="2" charset="0"/>
              </a:rPr>
              <a:t>κατασκευών και κατεδάφισης</a:t>
            </a:r>
          </a:p>
          <a:p>
            <a:pPr marL="0">
              <a:spcAft>
                <a:spcPts val="600"/>
              </a:spcAft>
              <a:buNone/>
            </a:pPr>
            <a:r>
              <a:rPr lang="el-GR" sz="1700" dirty="0">
                <a:latin typeface="PF DinDisplay Pro Light" panose="02000506000000020004" pitchFamily="2" charset="0"/>
              </a:rPr>
              <a:t>Οι </a:t>
            </a:r>
            <a:r>
              <a:rPr lang="el-GR" sz="1700" b="1" dirty="0">
                <a:solidFill>
                  <a:srgbClr val="008A88"/>
                </a:solidFill>
                <a:latin typeface="PF DinDisplay Pro Light" panose="02000506000000020004" pitchFamily="2" charset="0"/>
              </a:rPr>
              <a:t>συσκευασίες</a:t>
            </a:r>
            <a:r>
              <a:rPr lang="el-GR" sz="1700" dirty="0">
                <a:latin typeface="PF DinDisplay Pro Light" panose="02000506000000020004" pitchFamily="2" charset="0"/>
              </a:rPr>
              <a:t> που χρησιμοποιούνται κατά τη μεταφορά και την παράδοση αγαθών</a:t>
            </a: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7</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noProof="0">
                <a:latin typeface="PF DinDisplay Pro Light" panose="02000506000000020004" pitchFamily="2" charset="0"/>
              </a:rPr>
              <a:t>Επιπτώσεις: </a:t>
            </a:r>
            <a:r>
              <a:rPr lang="el-GR">
                <a:latin typeface="PF DinDisplay Pro Light" panose="02000506000000020004" pitchFamily="2" charset="0"/>
              </a:rPr>
              <a:t>Απόβλητα και χρήση πόρων</a:t>
            </a:r>
          </a:p>
        </p:txBody>
      </p:sp>
      <p:pic>
        <p:nvPicPr>
          <p:cNvPr id="2051" name="Picture 3"/>
          <p:cNvPicPr>
            <a:picLocks noChangeAspect="1" noChangeArrowheads="1"/>
          </p:cNvPicPr>
          <p:nvPr/>
        </p:nvPicPr>
        <p:blipFill rotWithShape="1">
          <a:blip r:embed="rId3" cstate="print"/>
          <a:srcRect l="10007" t="17169"/>
          <a:stretch/>
        </p:blipFill>
        <p:spPr bwMode="auto">
          <a:xfrm>
            <a:off x="4788024" y="1706612"/>
            <a:ext cx="3516575" cy="2154436"/>
          </a:xfrm>
          <a:prstGeom prst="rect">
            <a:avLst/>
          </a:prstGeom>
          <a:noFill/>
          <a:ln w="9525">
            <a:noFill/>
            <a:miter lim="800000"/>
            <a:headEnd/>
            <a:tailEnd/>
          </a:ln>
        </p:spPr>
      </p:pic>
      <p:pic>
        <p:nvPicPr>
          <p:cNvPr id="10" name="Picture 3">
            <a:extLst>
              <a:ext uri="{FF2B5EF4-FFF2-40B4-BE49-F238E27FC236}">
                <a16:creationId xmlns:a16="http://schemas.microsoft.com/office/drawing/2014/main" id="{7932A2F5-B673-455B-8112-DEA2C13FD0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11"/>
          <a:stretch/>
        </p:blipFill>
        <p:spPr bwMode="auto">
          <a:xfrm>
            <a:off x="1691680" y="4004819"/>
            <a:ext cx="2962056" cy="2088000"/>
          </a:xfrm>
          <a:prstGeom prst="rect">
            <a:avLst/>
          </a:prstGeom>
          <a:noFill/>
          <a:ln w="9525">
            <a:noFill/>
            <a:miter lim="800000"/>
            <a:headEnd/>
            <a:tailEnd/>
          </a:ln>
        </p:spPr>
      </p:pic>
      <p:sp>
        <p:nvSpPr>
          <p:cNvPr id="12" name="Arrow: Striped Right 11">
            <a:extLst>
              <a:ext uri="{FF2B5EF4-FFF2-40B4-BE49-F238E27FC236}">
                <a16:creationId xmlns:a16="http://schemas.microsoft.com/office/drawing/2014/main" id="{FD3140A0-3D07-47BE-9ABF-47536EB0FE3D}"/>
              </a:ext>
            </a:extLst>
          </p:cNvPr>
          <p:cNvSpPr/>
          <p:nvPr/>
        </p:nvSpPr>
        <p:spPr>
          <a:xfrm>
            <a:off x="822416" y="4004822"/>
            <a:ext cx="1805368" cy="2088000"/>
          </a:xfrm>
          <a:prstGeom prst="stripedRightArrow">
            <a:avLst>
              <a:gd name="adj1" fmla="val 100000"/>
              <a:gd name="adj2" fmla="val 33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Arrow: Striped Right 12">
            <a:extLst>
              <a:ext uri="{FF2B5EF4-FFF2-40B4-BE49-F238E27FC236}">
                <a16:creationId xmlns:a16="http://schemas.microsoft.com/office/drawing/2014/main" id="{7BC3BADE-6D83-4FC5-A6E9-7F906E3E234F}"/>
              </a:ext>
            </a:extLst>
          </p:cNvPr>
          <p:cNvSpPr/>
          <p:nvPr/>
        </p:nvSpPr>
        <p:spPr>
          <a:xfrm>
            <a:off x="35496" y="4004824"/>
            <a:ext cx="1805368" cy="2088000"/>
          </a:xfrm>
          <a:prstGeom prst="stripedRightArrow">
            <a:avLst>
              <a:gd name="adj1" fmla="val 100000"/>
              <a:gd name="adj2" fmla="val 33928"/>
            </a:avLst>
          </a:prstGeom>
          <a:solidFill>
            <a:srgbClr val="A1D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4" name="Picture 13" descr="test.png">
            <a:extLst>
              <a:ext uri="{FF2B5EF4-FFF2-40B4-BE49-F238E27FC236}">
                <a16:creationId xmlns:a16="http://schemas.microsoft.com/office/drawing/2014/main" id="{D1DB4B2B-1FEB-4BE2-9F3F-1B81E1B0FEAF}"/>
              </a:ext>
            </a:extLst>
          </p:cNvPr>
          <p:cNvPicPr>
            <a:picLocks noChangeAspect="1"/>
          </p:cNvPicPr>
          <p:nvPr/>
        </p:nvPicPr>
        <p:blipFill>
          <a:blip r:embed="rId5" cstate="print"/>
          <a:srcRect l="33663"/>
          <a:stretch>
            <a:fillRect/>
          </a:stretch>
        </p:blipFill>
        <p:spPr>
          <a:xfrm>
            <a:off x="4788024" y="4005655"/>
            <a:ext cx="3516575" cy="2088472"/>
          </a:xfrm>
          <a:prstGeom prst="roundRect">
            <a:avLst>
              <a:gd name="adj" fmla="val 0"/>
            </a:avLst>
          </a:prstGeom>
          <a:noFill/>
          <a:ln>
            <a:noFill/>
          </a:ln>
        </p:spPr>
      </p:pic>
      <p:sp>
        <p:nvSpPr>
          <p:cNvPr id="15" name="Rectangle 14">
            <a:extLst>
              <a:ext uri="{FF2B5EF4-FFF2-40B4-BE49-F238E27FC236}">
                <a16:creationId xmlns:a16="http://schemas.microsoft.com/office/drawing/2014/main" id="{507CE2DF-418C-46C6-94AA-85363AA9F505}"/>
              </a:ext>
            </a:extLst>
          </p:cNvPr>
          <p:cNvSpPr/>
          <p:nvPr/>
        </p:nvSpPr>
        <p:spPr>
          <a:xfrm>
            <a:off x="4788025" y="4005064"/>
            <a:ext cx="3456384" cy="2154436"/>
          </a:xfrm>
          <a:prstGeom prst="rect">
            <a:avLst/>
          </a:prstGeom>
          <a:ln>
            <a:noFill/>
          </a:ln>
        </p:spPr>
        <p:txBody>
          <a:bodyPr wrap="square">
            <a:spAutoFit/>
          </a:bodyPr>
          <a:lstStyle/>
          <a:p>
            <a:pPr>
              <a:spcAft>
                <a:spcPts val="600"/>
              </a:spcAft>
            </a:pPr>
            <a:r>
              <a:rPr lang="el-GR" sz="1700" dirty="0">
                <a:solidFill>
                  <a:schemeClr val="bg1"/>
                </a:solidFill>
                <a:latin typeface="PF DinDisplay Pro Light" panose="02000506000000020004" pitchFamily="2" charset="0"/>
              </a:rPr>
              <a:t>Προώθηση </a:t>
            </a:r>
            <a:r>
              <a:rPr lang="el-GR" sz="1700" b="1" dirty="0">
                <a:solidFill>
                  <a:schemeClr val="bg1"/>
                </a:solidFill>
                <a:latin typeface="PF DinDisplay Pro Light" panose="02000506000000020004" pitchFamily="2" charset="0"/>
              </a:rPr>
              <a:t>κυκλικής οικονομίας</a:t>
            </a:r>
          </a:p>
          <a:p>
            <a:pPr>
              <a:spcAft>
                <a:spcPts val="600"/>
              </a:spcAft>
            </a:pPr>
            <a:r>
              <a:rPr lang="el-GR" sz="1700" dirty="0">
                <a:solidFill>
                  <a:schemeClr val="bg1"/>
                </a:solidFill>
                <a:latin typeface="PF DinDisplay Pro Light" panose="02000506000000020004" pitchFamily="2" charset="0"/>
              </a:rPr>
              <a:t>Απαιτείται </a:t>
            </a:r>
            <a:r>
              <a:rPr lang="el-GR" sz="1700" b="1" dirty="0">
                <a:solidFill>
                  <a:schemeClr val="bg1"/>
                </a:solidFill>
                <a:latin typeface="PF DinDisplay Pro Light" panose="02000506000000020004" pitchFamily="2" charset="0"/>
              </a:rPr>
              <a:t>εκτεταμένη διάρκεια ζωής προϊόντων</a:t>
            </a:r>
            <a:r>
              <a:rPr lang="el-GR" sz="1700" dirty="0">
                <a:solidFill>
                  <a:schemeClr val="bg1"/>
                </a:solidFill>
                <a:latin typeface="PF DinDisplay Pro Light" panose="02000506000000020004" pitchFamily="2" charset="0"/>
              </a:rPr>
              <a:t> και </a:t>
            </a:r>
            <a:r>
              <a:rPr lang="el-GR" sz="1700" b="1" dirty="0">
                <a:solidFill>
                  <a:schemeClr val="bg1"/>
                </a:solidFill>
                <a:latin typeface="PF DinDisplay Pro Light" panose="02000506000000020004" pitchFamily="2" charset="0"/>
              </a:rPr>
              <a:t>εγγυήσεις εξαρτημάτων</a:t>
            </a:r>
          </a:p>
          <a:p>
            <a:pPr>
              <a:spcAft>
                <a:spcPts val="600"/>
              </a:spcAft>
            </a:pPr>
            <a:r>
              <a:rPr lang="el-GR" sz="1700" dirty="0">
                <a:solidFill>
                  <a:schemeClr val="bg1"/>
                </a:solidFill>
                <a:latin typeface="PF DinDisplay Pro Light" panose="02000506000000020004" pitchFamily="2" charset="0"/>
              </a:rPr>
              <a:t>Απαιτείται </a:t>
            </a:r>
            <a:r>
              <a:rPr lang="el-GR" sz="1700" b="1" dirty="0">
                <a:solidFill>
                  <a:schemeClr val="bg1"/>
                </a:solidFill>
                <a:latin typeface="PF DinDisplay Pro Light" panose="02000506000000020004" pitchFamily="2" charset="0"/>
              </a:rPr>
              <a:t>μειωμένη ή επαναχρησιμοποιούμενη συσκευασία</a:t>
            </a:r>
          </a:p>
          <a:p>
            <a:pPr>
              <a:spcAft>
                <a:spcPts val="600"/>
              </a:spcAft>
            </a:pPr>
            <a:r>
              <a:rPr lang="el-GR" sz="1700" dirty="0">
                <a:solidFill>
                  <a:schemeClr val="bg1"/>
                </a:solidFill>
                <a:latin typeface="PF DinDisplay Pro Light" panose="02000506000000020004" pitchFamily="2" charset="0"/>
              </a:rPr>
              <a:t>Ενθαρρύνεται η χρήση </a:t>
            </a:r>
            <a:r>
              <a:rPr lang="el-GR" sz="1700" b="1" dirty="0">
                <a:solidFill>
                  <a:schemeClr val="bg1"/>
                </a:solidFill>
                <a:latin typeface="PF DinDisplay Pro Light" panose="02000506000000020004" pitchFamily="2" charset="0"/>
              </a:rPr>
              <a:t>ανακυκλώσιμων υλικών</a:t>
            </a:r>
            <a:endParaRPr lang="el-GR" sz="1700" dirty="0">
              <a:solidFill>
                <a:schemeClr val="bg1"/>
              </a:solidFill>
              <a:latin typeface="PF DinDisplay Pro Light" panose="02000506000000020004" pitchFamily="2" charset="0"/>
            </a:endParaRPr>
          </a:p>
        </p:txBody>
      </p:sp>
      <p:sp>
        <p:nvSpPr>
          <p:cNvPr id="16" name="Rectangle 15">
            <a:extLst>
              <a:ext uri="{FF2B5EF4-FFF2-40B4-BE49-F238E27FC236}">
                <a16:creationId xmlns:a16="http://schemas.microsoft.com/office/drawing/2014/main" id="{8439FFA5-C9B8-41E7-9CD9-825573A4A722}"/>
              </a:ext>
            </a:extLst>
          </p:cNvPr>
          <p:cNvSpPr/>
          <p:nvPr/>
        </p:nvSpPr>
        <p:spPr>
          <a:xfrm rot="16200000">
            <a:off x="-356077" y="4756436"/>
            <a:ext cx="2088001" cy="584775"/>
          </a:xfrm>
          <a:prstGeom prst="rect">
            <a:avLst/>
          </a:prstGeom>
        </p:spPr>
        <p:txBody>
          <a:bodyPr wrap="square">
            <a:spAutoFit/>
          </a:bodyPr>
          <a:lstStyle/>
          <a:p>
            <a:pPr algn="ctr">
              <a:buNone/>
            </a:pPr>
            <a:r>
              <a:rPr lang="el-GR" sz="1600" b="1" dirty="0">
                <a:solidFill>
                  <a:schemeClr val="bg1"/>
                </a:solidFill>
                <a:latin typeface="PF DinDisplay Pro Light" panose="02000506000000020004" pitchFamily="2" charset="0"/>
              </a:rPr>
              <a:t>ΠΡΑΣΙΝΕΣ ΔΗΜΟΣΙΕΣ</a:t>
            </a:r>
          </a:p>
          <a:p>
            <a:pPr algn="ctr">
              <a:buNone/>
            </a:pPr>
            <a:r>
              <a:rPr lang="el-GR" sz="1600" b="1" dirty="0">
                <a:solidFill>
                  <a:schemeClr val="bg1"/>
                </a:solidFill>
                <a:latin typeface="PF DinDisplay Pro Light" panose="02000506000000020004" pitchFamily="2" charset="0"/>
              </a:rPr>
              <a:t>ΣΥΜΒΑΣΕΙΣ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12" grpId="0" animBg="1"/>
      <p:bldP spid="13"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3965"/>
            <a:ext cx="7715200" cy="4641379"/>
          </a:xfrm>
        </p:spPr>
        <p:txBody>
          <a:bodyPr/>
          <a:lstStyle/>
          <a:p>
            <a:pPr algn="ctr">
              <a:buNone/>
            </a:pPr>
            <a:r>
              <a:rPr lang="el-GR" noProof="0" dirty="0">
                <a:latin typeface="PF DinDisplay Pro Light" panose="02000506000000020004" pitchFamily="2" charset="0"/>
              </a:rPr>
              <a:t>Οι δημόσιες συμβάσεις μπορούν να είναι ένα ισχυρό εργαλείο για την επίτευξη </a:t>
            </a:r>
            <a:r>
              <a:rPr lang="el-GR" b="1" noProof="0" dirty="0">
                <a:solidFill>
                  <a:srgbClr val="008A88"/>
                </a:solidFill>
                <a:latin typeface="PF DinDisplay Pro Light" panose="02000506000000020004" pitchFamily="2" charset="0"/>
              </a:rPr>
              <a:t>στόχων περιβαλλοντικής πολιτικής </a:t>
            </a:r>
            <a:r>
              <a:rPr lang="el-GR" noProof="0" dirty="0">
                <a:latin typeface="PF DinDisplay Pro Light" panose="02000506000000020004" pitchFamily="2" charset="0"/>
              </a:rPr>
              <a:t>….</a:t>
            </a:r>
          </a:p>
          <a:p>
            <a:pPr algn="ctr">
              <a:buNone/>
            </a:pPr>
            <a:endParaRPr lang="en-GB" noProof="0" dirty="0">
              <a:latin typeface="PF DinDisplay Pro Light" panose="02000506000000020004" pitchFamily="2" charset="0"/>
            </a:endParaRPr>
          </a:p>
          <a:p>
            <a:pPr algn="ctr">
              <a:buNone/>
            </a:pPr>
            <a:r>
              <a:rPr lang="el-GR" noProof="0" dirty="0">
                <a:latin typeface="PF DinDisplay Pro Light" panose="02000506000000020004" pitchFamily="2" charset="0"/>
              </a:rPr>
              <a:t>….</a:t>
            </a:r>
            <a:r>
              <a:rPr lang="el-GR" b="1" noProof="0" dirty="0">
                <a:solidFill>
                  <a:srgbClr val="FF0000"/>
                </a:solidFill>
                <a:latin typeface="PF DinDisplay Pro Light" panose="02000506000000020004" pitchFamily="2" charset="0"/>
              </a:rPr>
              <a:t>ή</a:t>
            </a:r>
            <a:r>
              <a:rPr lang="el-GR" noProof="0" dirty="0">
                <a:latin typeface="PF DinDisplay Pro Light" panose="02000506000000020004" pitchFamily="2" charset="0"/>
              </a:rPr>
              <a:t>….</a:t>
            </a:r>
          </a:p>
          <a:p>
            <a:pPr algn="ctr">
              <a:buNone/>
            </a:pPr>
            <a:endParaRPr lang="en-GB" noProof="0" dirty="0">
              <a:latin typeface="PF DinDisplay Pro Light" panose="02000506000000020004" pitchFamily="2" charset="0"/>
            </a:endParaRPr>
          </a:p>
          <a:p>
            <a:pPr algn="ctr">
              <a:buNone/>
            </a:pPr>
            <a:r>
              <a:rPr lang="el-GR" noProof="0" dirty="0">
                <a:latin typeface="PF DinDisplay Pro Light" panose="02000506000000020004" pitchFamily="2" charset="0"/>
              </a:rPr>
              <a:t>….μπορεί να αποτελέσουν </a:t>
            </a:r>
            <a:r>
              <a:rPr lang="el-GR" b="1" noProof="0" dirty="0">
                <a:solidFill>
                  <a:srgbClr val="008A88"/>
                </a:solidFill>
                <a:latin typeface="PF DinDisplay Pro Light" panose="02000506000000020004" pitchFamily="2" charset="0"/>
              </a:rPr>
              <a:t>μέρος του προβλήματος</a:t>
            </a: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8</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noProof="0">
                <a:latin typeface="PF DinDisplay Pro Light" panose="02000506000000020004" pitchFamily="2" charset="0"/>
              </a:rPr>
              <a:t>Επιπτώσεις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7499176" cy="5112568"/>
          </a:xfrm>
        </p:spPr>
        <p:txBody>
          <a:bodyPr>
            <a:normAutofit lnSpcReduction="10000"/>
          </a:bodyPr>
          <a:lstStyle/>
          <a:p>
            <a:pPr algn="ctr">
              <a:spcAft>
                <a:spcPts val="600"/>
              </a:spcAft>
              <a:buNone/>
            </a:pPr>
            <a:r>
              <a:rPr lang="el-GR" sz="2400" noProof="0" dirty="0">
                <a:latin typeface="PF DinDisplay Pro Light" panose="02000506000000020004" pitchFamily="2" charset="0"/>
              </a:rPr>
              <a:t>Η </a:t>
            </a:r>
            <a:r>
              <a:rPr lang="el-GR" sz="2400" b="1" dirty="0">
                <a:latin typeface="PF DinDisplay Pro Light" panose="02000506000000020004" pitchFamily="2" charset="0"/>
              </a:rPr>
              <a:t>ΠΔΣ</a:t>
            </a:r>
            <a:r>
              <a:rPr lang="el-GR" sz="2400" b="1" noProof="0" dirty="0">
                <a:latin typeface="PF DinDisplay Pro Light" panose="02000506000000020004" pitchFamily="2" charset="0"/>
              </a:rPr>
              <a:t> είναι… </a:t>
            </a:r>
            <a:r>
              <a:rPr lang="el-GR" sz="2400" b="1" i="1" noProof="0" dirty="0">
                <a:solidFill>
                  <a:schemeClr val="accent1"/>
                </a:solidFill>
                <a:latin typeface="PF DinDisplay Pro Light" panose="02000506000000020004" pitchFamily="2" charset="0"/>
              </a:rPr>
              <a:t>«μια διαδικασία στο πλαίσιο της οποίας οι δημόσιες αρχές προσπαθούν να προμηθευτούν αγαθά, υπηρεσίες και έργα με μειωμένο περιβαλλοντικό αντίκτυπο κατά τη διάρκεια του κύκλου ζωής τους συγκριτικά με αγαθά, υπηρεσίες και έργα με την ίδια βασική λειτουργία που θα προμηθεύονταν σε διαφορετική περίπτωση»</a:t>
            </a:r>
          </a:p>
          <a:p>
            <a:pPr>
              <a:buNone/>
            </a:pPr>
            <a:r>
              <a:rPr lang="el-GR" sz="2400" dirty="0">
                <a:latin typeface="PF DinDisplay Pro Light" panose="02000506000000020004" pitchFamily="2" charset="0"/>
              </a:rPr>
              <a:t>Οι ΠΔΣ </a:t>
            </a:r>
            <a:r>
              <a:rPr lang="el-GR" sz="2400" noProof="0" dirty="0">
                <a:latin typeface="PF DinDisplay Pro Light" panose="02000506000000020004" pitchFamily="2" charset="0"/>
              </a:rPr>
              <a:t>μπορεί να επηρεάσουν τον περιβαλλοντικό αντίκτυπο: </a:t>
            </a:r>
          </a:p>
          <a:p>
            <a:pPr>
              <a:buFont typeface="Wingdings" pitchFamily="2" charset="2"/>
              <a:buChar char="Ø"/>
            </a:pPr>
            <a:r>
              <a:rPr lang="el-GR" sz="2400" b="1" noProof="0" dirty="0">
                <a:solidFill>
                  <a:srgbClr val="008A88"/>
                </a:solidFill>
                <a:latin typeface="PF DinDisplay Pro Light" panose="02000506000000020004" pitchFamily="2" charset="0"/>
              </a:rPr>
              <a:t>Άμεσα</a:t>
            </a:r>
            <a:r>
              <a:rPr lang="el-GR" sz="2400" noProof="0" dirty="0">
                <a:latin typeface="PF DinDisplay Pro Light" panose="02000506000000020004" pitchFamily="2" charset="0"/>
              </a:rPr>
              <a:t> – χάρη στη βελτίωση της περιβαλλοντικής επίδοσης αγαθών, υπηρεσιών και έργων που αγοράζονται ή κατασκευάζονται</a:t>
            </a:r>
          </a:p>
          <a:p>
            <a:pPr>
              <a:buFont typeface="Wingdings" pitchFamily="2" charset="2"/>
              <a:buChar char="Ø"/>
            </a:pPr>
            <a:r>
              <a:rPr lang="el-GR" sz="2400" b="1" noProof="0" dirty="0">
                <a:solidFill>
                  <a:srgbClr val="008A88"/>
                </a:solidFill>
                <a:latin typeface="PF DinDisplay Pro Light" panose="02000506000000020004" pitchFamily="2" charset="0"/>
              </a:rPr>
              <a:t>Έμμεσα</a:t>
            </a:r>
            <a:r>
              <a:rPr lang="el-GR" sz="2400" noProof="0" dirty="0">
                <a:latin typeface="PF DinDisplay Pro Light" panose="02000506000000020004" pitchFamily="2" charset="0"/>
              </a:rPr>
              <a:t> – με την ενθάρρυνση της αγοράς και τις εταιρείας να επενδύσουν σε καθαρότερα προϊόντα και υπηρεσίες</a:t>
            </a:r>
          </a:p>
        </p:txBody>
      </p:sp>
      <p:sp>
        <p:nvSpPr>
          <p:cNvPr id="3" name="Footer Placeholder 2"/>
          <p:cNvSpPr>
            <a:spLocks noGrp="1"/>
          </p:cNvSpPr>
          <p:nvPr>
            <p:ph type="ftr" sz="quarter" idx="11"/>
          </p:nvPr>
        </p:nvSpPr>
        <p:spPr/>
        <p:txBody>
          <a:bodyPr/>
          <a:lstStyle/>
          <a:p>
            <a:r>
              <a:rPr lang="el-GR">
                <a:latin typeface="PF DinDisplay Pro Light" panose="02000506000000020004" pitchFamily="2" charset="0"/>
              </a:rPr>
              <a:t>Ενότητα 1: Εισαγωγή</a:t>
            </a:r>
          </a:p>
        </p:txBody>
      </p:sp>
      <p:sp>
        <p:nvSpPr>
          <p:cNvPr id="4" name="Slide Number Placeholder 3"/>
          <p:cNvSpPr>
            <a:spLocks noGrp="1"/>
          </p:cNvSpPr>
          <p:nvPr>
            <p:ph type="sldNum" sz="quarter" idx="12"/>
          </p:nvPr>
        </p:nvSpPr>
        <p:spPr/>
        <p:txBody>
          <a:bodyPr/>
          <a:lstStyle/>
          <a:p>
            <a:fld id="{ABDDF610-95E4-4D46-B96C-4D9FBF39C128}" type="slidenum">
              <a:rPr lang="en-IE" smtClean="0">
                <a:latin typeface="PF DinDisplay Pro Light" panose="02000506000000020004" pitchFamily="2" charset="0"/>
              </a:rPr>
              <a:pPr/>
              <a:t>9</a:t>
            </a:fld>
            <a:endParaRPr lang="en-IE">
              <a:latin typeface="PF DinDisplay Pro Light" panose="02000506000000020004" pitchFamily="2" charset="0"/>
            </a:endParaRPr>
          </a:p>
        </p:txBody>
      </p:sp>
      <p:sp>
        <p:nvSpPr>
          <p:cNvPr id="5" name="Title 4"/>
          <p:cNvSpPr>
            <a:spLocks noGrp="1"/>
          </p:cNvSpPr>
          <p:nvPr>
            <p:ph type="title"/>
          </p:nvPr>
        </p:nvSpPr>
        <p:spPr/>
        <p:txBody>
          <a:bodyPr/>
          <a:lstStyle/>
          <a:p>
            <a:r>
              <a:rPr lang="el-GR" noProof="0" dirty="0">
                <a:latin typeface="PF DinDisplay Pro Light" panose="02000506000000020004" pitchFamily="2" charset="0"/>
              </a:rPr>
              <a:t>Πράσινη Δημόσια Σύμβαση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PP Training colours">
      <a:dk1>
        <a:srgbClr val="484847"/>
      </a:dk1>
      <a:lt1>
        <a:sysClr val="window" lastClr="FFFFFF"/>
      </a:lt1>
      <a:dk2>
        <a:srgbClr val="008A88"/>
      </a:dk2>
      <a:lt2>
        <a:srgbClr val="EEECE1"/>
      </a:lt2>
      <a:accent1>
        <a:srgbClr val="1C665A"/>
      </a:accent1>
      <a:accent2>
        <a:srgbClr val="9BB51B"/>
      </a:accent2>
      <a:accent3>
        <a:srgbClr val="BBD828"/>
      </a:accent3>
      <a:accent4>
        <a:srgbClr val="D8E6B0"/>
      </a:accent4>
      <a:accent5>
        <a:srgbClr val="31859B"/>
      </a:accent5>
      <a:accent6>
        <a:srgbClr val="AFC63A"/>
      </a:accent6>
      <a:hlink>
        <a:srgbClr val="366092"/>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1192</Words>
  <Application>Microsoft Office PowerPoint</Application>
  <PresentationFormat>On-screen Show (4:3)</PresentationFormat>
  <Paragraphs>163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 UI</vt:lpstr>
      <vt:lpstr>Arial</vt:lpstr>
      <vt:lpstr>Calibri</vt:lpstr>
      <vt:lpstr>PF DinDisplay Pro Light</vt:lpstr>
      <vt:lpstr>Wingdings</vt:lpstr>
      <vt:lpstr>Office Theme</vt:lpstr>
      <vt:lpstr>Δέσμη Εκπαιδευτικών Εργαλείων για την ΠΔΣ 1. Πράσινες Δημόσιες Συμβάσεις (ΠΔΣ) – Εισαγωγή</vt:lpstr>
      <vt:lpstr>Γιατί να προκηρύξετε Πράσινη Δημόσια Σύμβαση;</vt:lpstr>
      <vt:lpstr>Γιατί να προκηρύξετε Πράσινη Δημόσια Σύμβαση;</vt:lpstr>
      <vt:lpstr>Οι επιπτώσεις της σύμβασης</vt:lpstr>
      <vt:lpstr>Επιπτώσεις: Κλιματική αλλαγή/εκπομπές CO2</vt:lpstr>
      <vt:lpstr>Επιπτώσεις: Ποιότητα αέρα και υδάτων</vt:lpstr>
      <vt:lpstr>Επιπτώσεις: Απόβλητα και χρήση πόρων</vt:lpstr>
      <vt:lpstr>Επιπτώσεις</vt:lpstr>
      <vt:lpstr>Πράσινη Δημόσια Σύμβαση</vt:lpstr>
      <vt:lpstr>Πολιτική της ΕΕ για τις ΠΔΣ  &amp; Κανονιστικό Πλαίσιο</vt:lpstr>
      <vt:lpstr>Οι ΠΔΣ στην πράξη: Μόναχο (2017)</vt:lpstr>
      <vt:lpstr>Οι ΠΔΣ στην πράξη: Wageningen (2016)</vt:lpstr>
      <vt:lpstr>Οι ΠΔΣ στην πράξη: Βάασα (2014)</vt:lpstr>
      <vt:lpstr>Περαιτέρω καθοδήγηση και υποστήριξη</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2019-03-13T11:43:33Z</dcterms:created>
  <dcterms:modified xsi:type="dcterms:W3CDTF">2019-11-28T11:39:56Z</dcterms:modified>
</cp:coreProperties>
</file>